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2"/>
  </p:notesMasterIdLst>
  <p:handoutMasterIdLst>
    <p:handoutMasterId r:id="rId23"/>
  </p:handoutMasterIdLst>
  <p:sldIdLst>
    <p:sldId id="292" r:id="rId5"/>
    <p:sldId id="300" r:id="rId6"/>
    <p:sldId id="304" r:id="rId7"/>
    <p:sldId id="302" r:id="rId8"/>
    <p:sldId id="303" r:id="rId9"/>
    <p:sldId id="305" r:id="rId10"/>
    <p:sldId id="306" r:id="rId11"/>
    <p:sldId id="307" r:id="rId12"/>
    <p:sldId id="309" r:id="rId13"/>
    <p:sldId id="311" r:id="rId14"/>
    <p:sldId id="301" r:id="rId15"/>
    <p:sldId id="291" r:id="rId16"/>
    <p:sldId id="297" r:id="rId17"/>
    <p:sldId id="310" r:id="rId18"/>
    <p:sldId id="308" r:id="rId19"/>
    <p:sldId id="312" r:id="rId20"/>
    <p:sldId id="293" r:id="rId2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B0D"/>
    <a:srgbClr val="E2973C"/>
    <a:srgbClr val="9BD49E"/>
    <a:srgbClr val="F6A287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00" autoAdjust="0"/>
    <p:restoredTop sz="85669" autoAdjust="0"/>
  </p:normalViewPr>
  <p:slideViewPr>
    <p:cSldViewPr snapToGrid="0">
      <p:cViewPr varScale="1">
        <p:scale>
          <a:sx n="63" d="100"/>
          <a:sy n="63" d="100"/>
        </p:scale>
        <p:origin x="200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11/06/25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11/06/25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GLP-1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Glucagon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-Like Peptide-1) è un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ormone intestinale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prodotto principalmente dalle cellule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L dell’intestino tenue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in risposta all’assunzione di cibo.</a:t>
            </a: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just">
              <a:buNone/>
            </a:pPr>
            <a:r>
              <a:rPr lang="it-IT" b="1" dirty="0"/>
              <a:t>Indicazione</a:t>
            </a:r>
            <a:r>
              <a:rPr lang="it-IT" dirty="0"/>
              <a:t>: Gestione cronica del peso in adulti con: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Obesità (BMI ≥30 kg/m²)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Sovrappeso (BMI ≥27 kg/m²) con almeno una comorbidità correlata al peso (es. diabete di tipo 2, ipertensione, dislipidemia)</a:t>
            </a:r>
          </a:p>
          <a:p>
            <a:pPr algn="just">
              <a:buNone/>
            </a:pPr>
            <a:r>
              <a:rPr lang="it-IT" b="1" dirty="0"/>
              <a:t>Meccanismo d'azione</a:t>
            </a:r>
            <a:r>
              <a:rPr lang="it-IT" dirty="0"/>
              <a:t>: Agonista del recettore del GLP-1 che: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Stimola la secrezione di insulina in modo glucosio-dipendente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Inibisce la secrezione di glucagone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Rallenta lo svuotamento gastrico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Riduce l'appetito, contribuendo alla perdita di peso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3153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8396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Impatto variabile</a:t>
            </a:r>
            <a:br>
              <a:rPr lang="it-IT" dirty="0"/>
            </a:br>
            <a:r>
              <a:rPr lang="it-IT" dirty="0"/>
              <a:t>L’impatto sulla salute dell’obesità di Classe I varia da persona a persona, ma può essere significativo a livello fisico, psicologico e sociale.</a:t>
            </a:r>
          </a:p>
          <a:p>
            <a:r>
              <a:rPr lang="it-IT" b="1" dirty="0"/>
              <a:t>Terapie non chirurgiche</a:t>
            </a:r>
            <a:br>
              <a:rPr lang="it-IT" dirty="0"/>
            </a:br>
            <a:r>
              <a:rPr lang="it-IT" dirty="0"/>
              <a:t>Possono portare a cali di peso clinicamente rilevanti, ma sono spesso poco sostenibili a lungo termine.</a:t>
            </a:r>
          </a:p>
          <a:p>
            <a:r>
              <a:rPr lang="it-IT" b="1" dirty="0"/>
              <a:t>Efficacia della chirurgia</a:t>
            </a:r>
            <a:br>
              <a:rPr lang="it-IT" dirty="0"/>
            </a:br>
            <a:r>
              <a:rPr lang="it-IT" dirty="0"/>
              <a:t>La chirurgia bariatrica è efficace nel breve termine per la perdita di peso.</a:t>
            </a:r>
          </a:p>
          <a:p>
            <a:r>
              <a:rPr lang="it-IT" b="1" dirty="0"/>
              <a:t>Profilo di sicurezza</a:t>
            </a:r>
            <a:br>
              <a:rPr lang="it-IT" dirty="0"/>
            </a:br>
            <a:r>
              <a:rPr lang="it-IT" dirty="0"/>
              <a:t>Il rischio di eventi avversi è simile a quello nei pazienti con obesità grave.</a:t>
            </a:r>
          </a:p>
          <a:p>
            <a:r>
              <a:rPr lang="it-IT" b="1" dirty="0"/>
              <a:t>Idoneità oltre il BMI</a:t>
            </a:r>
            <a:br>
              <a:rPr lang="it-IT" dirty="0"/>
            </a:br>
            <a:r>
              <a:rPr lang="it-IT" dirty="0"/>
              <a:t>L’accesso alla chirurgia non dovrebbe basarsi solo sul BMI, specie in presenza di comorbidità.</a:t>
            </a:r>
          </a:p>
          <a:p>
            <a:r>
              <a:rPr lang="it-IT" b="1" dirty="0"/>
              <a:t>Valutazione individuale</a:t>
            </a:r>
            <a:br>
              <a:rPr lang="it-IT" dirty="0"/>
            </a:br>
            <a:r>
              <a:rPr lang="it-IT" dirty="0"/>
              <a:t>L’indicazione chirurgica deve basarsi su una valutazione complessiva della salute e del rischio futuro.</a:t>
            </a:r>
          </a:p>
          <a:p>
            <a:r>
              <a:rPr lang="it-IT" b="1" dirty="0"/>
              <a:t>Comorbidità come criterio guida</a:t>
            </a:r>
            <a:br>
              <a:rPr lang="it-IT" dirty="0"/>
            </a:br>
            <a:r>
              <a:rPr lang="it-IT" dirty="0"/>
              <a:t>L’indicazione deve dipendere più dalla gravità delle comorbidità che dal solo livello di BMI.</a:t>
            </a:r>
          </a:p>
          <a:p>
            <a:r>
              <a:rPr lang="it-IT" b="1" dirty="0"/>
              <a:t>Esclusione dei pazienti fragili</a:t>
            </a:r>
            <a:br>
              <a:rPr lang="it-IT" dirty="0"/>
            </a:br>
            <a:r>
              <a:rPr lang="it-IT" dirty="0"/>
              <a:t>La chirurgia non è raccomandata nei pazienti fragili, dove il calo ponderale può non essere utile o persino dannoso.</a:t>
            </a:r>
          </a:p>
          <a:p>
            <a:r>
              <a:rPr lang="it-IT" b="1" dirty="0"/>
              <a:t>Limiti d’età</a:t>
            </a:r>
            <a:br>
              <a:rPr lang="it-IT" dirty="0"/>
            </a:br>
            <a:r>
              <a:rPr lang="it-IT" dirty="0"/>
              <a:t>Attualmente non è raccomandata per bambini, adolescenti o anziani con obesità di Classe I.</a:t>
            </a:r>
          </a:p>
          <a:p>
            <a:r>
              <a:rPr lang="it-IT" b="1" dirty="0"/>
              <a:t>Contesto sanitario</a:t>
            </a:r>
            <a:br>
              <a:rPr lang="it-IT" dirty="0"/>
            </a:br>
            <a:r>
              <a:rPr lang="it-IT" dirty="0"/>
              <a:t>Le decisioni devono adattarsi alle risorse e priorità dei singoli sistemi sanitari locali.</a:t>
            </a:r>
          </a:p>
          <a:p>
            <a:r>
              <a:rPr lang="it-IT" b="1" dirty="0"/>
              <a:t>Evidenze insufficienti</a:t>
            </a:r>
            <a:br>
              <a:rPr lang="it-IT" dirty="0"/>
            </a:br>
            <a:r>
              <a:rPr lang="it-IT" dirty="0"/>
              <a:t>Sono necessari più studi controllati a lungo termine; le nuove tecniche devono essere validate in modo rigoroso.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2379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Definizioni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Sovrappeso: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BMI ≥ 25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Obesità: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BMI ≥ 30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(Soglie più basse per popolazioni asiatiche: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BMI ≥ 25-27,5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solo BMI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è sufficiente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valutare il rischio individuale.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Rischio cardiovascolare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Uomini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 BMI 30–39: 20,21 eventi/1000 persona-anni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vs. 13,72 in uomini normopeso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 BMI 30–39,9: 9,97 eventi/1000 persona-anni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vs. 6,37 in donne normopeso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 della perdita di peso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Perdita del 5–10%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 Pressione sistolica di ~3 mmHg (in ipertesi)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 HbA1c di 0,6–1% (in diabetici tipo 2)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Trattamento dell’obesità: 5 categorie principali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 comportamentali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(≥14 sessioni in 6 mesi):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 del peso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Educazione alimentare e attività fisica</a:t>
            </a:r>
          </a:p>
          <a:p>
            <a:pPr lvl="1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solving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5–10% di perdita di peso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Ripresa ponderale nel 25% entro 2 anni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Nutrizione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Riduzione calorica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 adattate alle preferenze del paziente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Attività fisica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 efficace senza restrizione calorica (−2-3 kg)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Fondamentale per il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mantenimento del peso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Farmacoterapia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Attenzione ai farmaci che causano aumento di peso (es.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mirtazapina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insulina)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Farmaci anti-obesità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consigliati per pazienti con obesità o sovrappeso con comorbidità:</a:t>
            </a:r>
          </a:p>
          <a:p>
            <a:pPr lvl="2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GLP-1 agonisti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semaglutide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liraglutide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2"/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Tirzepatide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(GIP/GLP-1 agonista) →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−21% peso in 72 settimane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Fentermina-topiramato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Naltrexone-bupropione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Orlistat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 metaboliche e bariatriche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Endoscopiche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(pallone gastrico, sleeve endoscopica): −10–13% a 6 mesi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Chirurgiche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(sleeve, bypass): −25–30% a 12 mesi</a:t>
            </a:r>
          </a:p>
          <a:p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Conclusione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L'obesità è una condizione comune e complessa.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Trattamenti efficaci: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Comportamentali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−5–10%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Farmacologici (GLP-1, GIP/GLP-1)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−8–21%</a:t>
            </a:r>
          </a:p>
          <a:p>
            <a:pPr lvl="1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Chirurgia bariatrica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−25–30%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essenziale un approccio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multidisciplinare e personalizzato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combinando i vari strumenti terapeutici per ogni paziente.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1215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E29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43BFE5-B413-C390-251D-B84D79D0C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0"/>
          <a:stretch/>
        </p:blipFill>
        <p:spPr>
          <a:xfrm>
            <a:off x="-290079" y="3841"/>
            <a:ext cx="528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11/06/25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3635" y="121024"/>
            <a:ext cx="5983941" cy="3636841"/>
          </a:xfrm>
        </p:spPr>
        <p:txBody>
          <a:bodyPr>
            <a:normAutofit/>
          </a:bodyPr>
          <a:lstStyle/>
          <a:p>
            <a:r>
              <a:rPr lang="it-IT" dirty="0"/>
              <a:t>OBESITA’ DI PRIMA CLASSE: QUALE TRATTAMENTO?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3635" y="3872753"/>
            <a:ext cx="6279777" cy="286422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E98B0D"/>
                </a:solidFill>
              </a:rPr>
              <a:t>GIOVANNA PAVONE</a:t>
            </a:r>
          </a:p>
          <a:p>
            <a:pPr lvl="0">
              <a:buClr>
                <a:srgbClr val="4A66AC"/>
              </a:buClr>
              <a:defRPr/>
            </a:pPr>
            <a:r>
              <a:rPr lang="it-IT" sz="1800" b="1" dirty="0">
                <a:solidFill>
                  <a:srgbClr val="FFC000"/>
                </a:solidFill>
              </a:rPr>
              <a:t>Università di Foggia</a:t>
            </a:r>
          </a:p>
          <a:p>
            <a:pPr lvl="0">
              <a:buClr>
                <a:srgbClr val="4A66AC"/>
              </a:buClr>
              <a:defRPr/>
            </a:pPr>
            <a:r>
              <a:rPr lang="it-IT" sz="1600" b="1" dirty="0">
                <a:solidFill>
                  <a:srgbClr val="FFC000"/>
                </a:solidFill>
              </a:rPr>
              <a:t>Clinica Chirurgica:</a:t>
            </a:r>
          </a:p>
          <a:p>
            <a:pPr lvl="0">
              <a:buClr>
                <a:srgbClr val="4A66AC"/>
              </a:buClr>
              <a:defRPr/>
            </a:pPr>
            <a:r>
              <a:rPr lang="it-IT" sz="1600" b="1" i="1" cap="none" dirty="0">
                <a:solidFill>
                  <a:srgbClr val="FFC000"/>
                </a:solidFill>
              </a:rPr>
              <a:t>Direttore Prof. Antonio Ambrosi</a:t>
            </a:r>
          </a:p>
          <a:p>
            <a:pPr lvl="0">
              <a:buClr>
                <a:srgbClr val="4A66AC"/>
              </a:buClr>
              <a:defRPr/>
            </a:pPr>
            <a:r>
              <a:rPr lang="it-IT" sz="1600" b="1" dirty="0">
                <a:solidFill>
                  <a:srgbClr val="FFC000"/>
                </a:solidFill>
              </a:rPr>
              <a:t>Scuola di Specializzazione in Chirurgia Generale: </a:t>
            </a:r>
          </a:p>
          <a:p>
            <a:pPr lvl="0">
              <a:buClr>
                <a:srgbClr val="4A66AC"/>
              </a:buClr>
              <a:defRPr/>
            </a:pPr>
            <a:r>
              <a:rPr lang="it-IT" sz="1600" b="1" i="1" cap="none" dirty="0">
                <a:solidFill>
                  <a:srgbClr val="FFC000"/>
                </a:solidFill>
              </a:rPr>
              <a:t>Direttore Prof. Nicola Tartaglia 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11FA60F-537B-1C77-8F32-902319F15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724902"/>
            <a:ext cx="6096000" cy="33354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45B5E0-BB2B-6A2B-904E-BF85D5E87680}"/>
              </a:ext>
            </a:extLst>
          </p:cNvPr>
          <p:cNvSpPr txBox="1"/>
          <p:nvPr/>
        </p:nvSpPr>
        <p:spPr>
          <a:xfrm>
            <a:off x="894183" y="4440327"/>
            <a:ext cx="1040363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400" b="1" dirty="0" err="1">
                <a:solidFill>
                  <a:srgbClr val="000000"/>
                </a:solidFill>
                <a:effectLst/>
              </a:rPr>
              <a:t>Conclusion</a:t>
            </a:r>
            <a:r>
              <a:rPr lang="it-IT" sz="2400" b="1" dirty="0">
                <a:solidFill>
                  <a:srgbClr val="000000"/>
                </a:solidFill>
                <a:effectLst/>
              </a:rPr>
              <a:t>: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Our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meta-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analysis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demonstrates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that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the use of GLP-1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agonists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alongside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endoscopic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bariatric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treatment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superior to the use of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endoscopic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bariatric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treatment alone for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mean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absolute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body weight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loss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at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follow-up</a:t>
            </a:r>
            <a:r>
              <a:rPr lang="it-IT" sz="2000" dirty="0">
                <a:solidFill>
                  <a:srgbClr val="000000"/>
                </a:solidFill>
                <a:effectLst/>
              </a:rPr>
              <a:t>.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Further</a:t>
            </a:r>
            <a:r>
              <a:rPr lang="it-IT" sz="2000" dirty="0">
                <a:solidFill>
                  <a:srgbClr val="000000"/>
                </a:solidFill>
                <a:effectLst/>
              </a:rPr>
              <a:t> studies are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required</a:t>
            </a:r>
            <a:r>
              <a:rPr lang="it-IT" sz="2000" dirty="0">
                <a:solidFill>
                  <a:srgbClr val="000000"/>
                </a:solidFill>
                <a:effectLst/>
              </a:rPr>
              <a:t> to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evaluate</a:t>
            </a:r>
            <a:r>
              <a:rPr lang="it-IT" sz="2000" dirty="0">
                <a:solidFill>
                  <a:srgbClr val="000000"/>
                </a:solidFill>
                <a:effectLst/>
              </a:rPr>
              <a:t> the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safety</a:t>
            </a:r>
            <a:r>
              <a:rPr lang="it-IT" sz="2000" dirty="0">
                <a:solidFill>
                  <a:srgbClr val="000000"/>
                </a:solidFill>
                <a:effectLst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adverse</a:t>
            </a:r>
            <a:r>
              <a:rPr lang="it-IT" sz="2000" dirty="0">
                <a:solidFill>
                  <a:srgbClr val="000000"/>
                </a:solidFill>
                <a:effectLst/>
              </a:rPr>
              <a:t> events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comparing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these</a:t>
            </a:r>
            <a:r>
              <a:rPr lang="it-IT" sz="2000" dirty="0">
                <a:solidFill>
                  <a:srgbClr val="000000"/>
                </a:solidFill>
                <a:effectLst/>
              </a:rPr>
              <a:t> 2 treatment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modalities</a:t>
            </a:r>
            <a:r>
              <a:rPr lang="it-IT" sz="2000" dirty="0">
                <a:solidFill>
                  <a:srgbClr val="000000"/>
                </a:solidFill>
                <a:effectLst/>
              </a:rPr>
              <a:t> and to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discover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diﬀerences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between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comparing</a:t>
            </a:r>
            <a:r>
              <a:rPr lang="it-IT" sz="2000" dirty="0">
                <a:solidFill>
                  <a:srgbClr val="000000"/>
                </a:solidFill>
                <a:effectLst/>
              </a:rPr>
              <a:t> the 2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endoscopic</a:t>
            </a:r>
            <a:r>
              <a:rPr lang="it-IT" sz="2000" dirty="0">
                <a:solidFill>
                  <a:srgbClr val="000000"/>
                </a:solidFill>
                <a:effectLst/>
              </a:rPr>
              <a:t> options to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various</a:t>
            </a:r>
            <a:r>
              <a:rPr lang="it-IT" sz="2000" dirty="0">
                <a:solidFill>
                  <a:srgbClr val="000000"/>
                </a:solidFill>
                <a:effectLst/>
              </a:rPr>
              <a:t> GLP-1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agonists</a:t>
            </a:r>
            <a:endParaRPr lang="it-IT" sz="20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Immagine 11" descr="Immagine che contiene testo, ricevu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18305CE2-35CE-F35A-E245-EE1F73649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2" y="2166258"/>
            <a:ext cx="5524498" cy="12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0408B1-AE39-3D4B-6FA5-BC8ED313580C}"/>
              </a:ext>
            </a:extLst>
          </p:cNvPr>
          <p:cNvSpPr txBox="1"/>
          <p:nvPr/>
        </p:nvSpPr>
        <p:spPr>
          <a:xfrm>
            <a:off x="6430296" y="3359431"/>
            <a:ext cx="555522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Individualized</a:t>
            </a:r>
            <a:r>
              <a:rPr lang="it-IT" sz="1400" b="1" dirty="0"/>
              <a:t> </a:t>
            </a:r>
            <a:r>
              <a:rPr lang="it-IT" sz="1400" b="1" dirty="0" err="1"/>
              <a:t>Assessment</a:t>
            </a:r>
            <a:br>
              <a:rPr lang="it-IT" sz="1400" dirty="0"/>
            </a:br>
            <a:r>
              <a:rPr lang="it-IT" sz="1400" dirty="0" err="1"/>
              <a:t>Surgical</a:t>
            </a:r>
            <a:r>
              <a:rPr lang="it-IT" sz="1400" dirty="0"/>
              <a:t> </a:t>
            </a:r>
            <a:r>
              <a:rPr lang="it-IT" sz="1400" dirty="0" err="1"/>
              <a:t>indication</a:t>
            </a:r>
            <a:r>
              <a:rPr lang="it-IT" sz="1400" dirty="0"/>
              <a:t> must be </a:t>
            </a:r>
            <a:r>
              <a:rPr lang="it-IT" sz="1400" dirty="0" err="1"/>
              <a:t>based</a:t>
            </a:r>
            <a:r>
              <a:rPr lang="it-IT" sz="1400" dirty="0"/>
              <a:t> on </a:t>
            </a:r>
            <a:r>
              <a:rPr lang="it-IT" sz="1400" dirty="0" err="1"/>
              <a:t>comprehensive</a:t>
            </a:r>
            <a:r>
              <a:rPr lang="it-IT" sz="1400" dirty="0"/>
              <a:t> health </a:t>
            </a:r>
            <a:r>
              <a:rPr lang="it-IT" sz="1400" dirty="0" err="1"/>
              <a:t>evaluation</a:t>
            </a:r>
            <a:r>
              <a:rPr lang="it-IT" sz="1400" dirty="0"/>
              <a:t> and future </a:t>
            </a:r>
            <a:r>
              <a:rPr lang="it-IT" sz="1400" dirty="0" err="1"/>
              <a:t>disease</a:t>
            </a:r>
            <a:r>
              <a:rPr lang="it-IT" sz="1400" dirty="0"/>
              <a:t>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Comorbidity-Driven</a:t>
            </a:r>
            <a:r>
              <a:rPr lang="it-IT" sz="1400" b="1" dirty="0"/>
              <a:t> </a:t>
            </a:r>
            <a:r>
              <a:rPr lang="it-IT" sz="1400" b="1" dirty="0" err="1"/>
              <a:t>Indication</a:t>
            </a:r>
            <a:br>
              <a:rPr lang="it-IT" sz="1400" dirty="0"/>
            </a:br>
            <a:r>
              <a:rPr lang="it-IT" sz="1400" dirty="0"/>
              <a:t>Surgery </a:t>
            </a:r>
            <a:r>
              <a:rPr lang="it-IT" sz="1400" dirty="0" err="1"/>
              <a:t>should</a:t>
            </a:r>
            <a:r>
              <a:rPr lang="it-IT" sz="1400" dirty="0"/>
              <a:t> be </a:t>
            </a:r>
            <a:r>
              <a:rPr lang="it-IT" sz="1400" dirty="0" err="1"/>
              <a:t>considered</a:t>
            </a:r>
            <a:r>
              <a:rPr lang="it-IT" sz="1400" dirty="0"/>
              <a:t> </a:t>
            </a:r>
            <a:r>
              <a:rPr lang="it-IT" sz="1400" dirty="0" err="1"/>
              <a:t>based</a:t>
            </a:r>
            <a:r>
              <a:rPr lang="it-IT" sz="1400" dirty="0"/>
              <a:t> on the burden and </a:t>
            </a:r>
            <a:r>
              <a:rPr lang="it-IT" sz="1400" dirty="0" err="1"/>
              <a:t>treatability</a:t>
            </a:r>
            <a:r>
              <a:rPr lang="it-IT" sz="1400" dirty="0"/>
              <a:t> of </a:t>
            </a:r>
            <a:r>
              <a:rPr lang="it-IT" sz="1400" dirty="0" err="1"/>
              <a:t>comorbidities</a:t>
            </a:r>
            <a:r>
              <a:rPr lang="it-IT" sz="1400" dirty="0"/>
              <a:t>, </a:t>
            </a:r>
            <a:r>
              <a:rPr lang="it-IT" sz="1400" dirty="0" err="1"/>
              <a:t>not</a:t>
            </a:r>
            <a:r>
              <a:rPr lang="it-IT" sz="1400" dirty="0"/>
              <a:t> just BMI.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Avoid</a:t>
            </a:r>
            <a:r>
              <a:rPr lang="it-IT" sz="1400" b="1" dirty="0"/>
              <a:t> in </a:t>
            </a:r>
            <a:r>
              <a:rPr lang="it-IT" sz="1400" b="1" dirty="0" err="1"/>
              <a:t>Frail</a:t>
            </a:r>
            <a:r>
              <a:rPr lang="it-IT" sz="1400" b="1" dirty="0"/>
              <a:t> </a:t>
            </a:r>
            <a:r>
              <a:rPr lang="it-IT" sz="1400" b="1" dirty="0" err="1"/>
              <a:t>Patients</a:t>
            </a:r>
            <a:br>
              <a:rPr lang="it-IT" sz="1400" dirty="0"/>
            </a:br>
            <a:r>
              <a:rPr lang="it-IT" sz="1400" dirty="0"/>
              <a:t>Not </a:t>
            </a:r>
            <a:r>
              <a:rPr lang="it-IT" sz="1400" dirty="0" err="1"/>
              <a:t>recommended</a:t>
            </a:r>
            <a:r>
              <a:rPr lang="it-IT" sz="1400" dirty="0"/>
              <a:t> for </a:t>
            </a:r>
            <a:r>
              <a:rPr lang="it-IT" sz="1400" dirty="0" err="1"/>
              <a:t>frail</a:t>
            </a:r>
            <a:r>
              <a:rPr lang="it-IT" sz="1400" dirty="0"/>
              <a:t> </a:t>
            </a:r>
            <a:r>
              <a:rPr lang="it-IT" sz="1400" dirty="0" err="1"/>
              <a:t>patients</a:t>
            </a:r>
            <a:r>
              <a:rPr lang="it-IT" sz="1400" dirty="0"/>
              <a:t> </a:t>
            </a:r>
            <a:r>
              <a:rPr lang="it-IT" sz="1400" dirty="0" err="1"/>
              <a:t>where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r>
              <a:rPr lang="it-IT" sz="1400" dirty="0"/>
              <a:t>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improve</a:t>
            </a:r>
            <a:r>
              <a:rPr lang="it-IT" sz="1400" dirty="0"/>
              <a:t> </a:t>
            </a:r>
            <a:r>
              <a:rPr lang="it-IT" sz="1400" dirty="0" err="1"/>
              <a:t>prognosis</a:t>
            </a:r>
            <a:r>
              <a:rPr lang="it-IT" sz="1400" dirty="0"/>
              <a:t> or </a:t>
            </a:r>
            <a:r>
              <a:rPr lang="it-IT" sz="1400" dirty="0" err="1"/>
              <a:t>may</a:t>
            </a:r>
            <a:r>
              <a:rPr lang="it-IT" sz="1400" dirty="0"/>
              <a:t> be </a:t>
            </a:r>
            <a:r>
              <a:rPr lang="it-IT" sz="1400" dirty="0" err="1"/>
              <a:t>harmful</a:t>
            </a:r>
            <a:r>
              <a:rPr lang="it-IT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/>
              <a:t>Age </a:t>
            </a:r>
            <a:r>
              <a:rPr lang="it-IT" sz="1400" b="1" dirty="0" err="1"/>
              <a:t>Limitations</a:t>
            </a:r>
            <a:br>
              <a:rPr lang="it-IT" sz="1400" dirty="0"/>
            </a:br>
            <a:r>
              <a:rPr lang="it-IT" sz="1400" dirty="0"/>
              <a:t>Surgery </a:t>
            </a:r>
            <a:r>
              <a:rPr lang="it-IT" sz="1400" dirty="0" err="1"/>
              <a:t>currently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advised</a:t>
            </a:r>
            <a:r>
              <a:rPr lang="it-IT" sz="1400" dirty="0"/>
              <a:t> for </a:t>
            </a:r>
            <a:r>
              <a:rPr lang="it-IT" sz="1400" dirty="0" err="1"/>
              <a:t>children</a:t>
            </a:r>
            <a:r>
              <a:rPr lang="it-IT" sz="1400" dirty="0"/>
              <a:t>/</a:t>
            </a:r>
            <a:r>
              <a:rPr lang="it-IT" sz="1400" dirty="0" err="1"/>
              <a:t>adolescents</a:t>
            </a:r>
            <a:r>
              <a:rPr lang="it-IT" sz="1400" dirty="0"/>
              <a:t> or </a:t>
            </a:r>
            <a:r>
              <a:rPr lang="it-IT" sz="1400" dirty="0" err="1"/>
              <a:t>elderly</a:t>
            </a:r>
            <a:r>
              <a:rPr lang="it-IT" sz="1400" dirty="0"/>
              <a:t> </a:t>
            </a:r>
            <a:r>
              <a:rPr lang="it-IT" sz="1400" dirty="0" err="1"/>
              <a:t>patients</a:t>
            </a:r>
            <a:r>
              <a:rPr lang="it-IT" sz="1400" dirty="0"/>
              <a:t> with class I </a:t>
            </a:r>
            <a:r>
              <a:rPr lang="it-IT" sz="1400" dirty="0" err="1"/>
              <a:t>obesity</a:t>
            </a:r>
            <a:r>
              <a:rPr lang="it-IT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/>
              <a:t>Healthcare System </a:t>
            </a:r>
            <a:r>
              <a:rPr lang="it-IT" sz="1400" b="1" dirty="0" err="1"/>
              <a:t>Considerations</a:t>
            </a:r>
            <a:br>
              <a:rPr lang="it-IT" sz="1400" dirty="0"/>
            </a:br>
            <a:r>
              <a:rPr lang="it-IT" sz="1400" dirty="0"/>
              <a:t>National health systems </a:t>
            </a:r>
            <a:r>
              <a:rPr lang="it-IT" sz="1400" dirty="0" err="1"/>
              <a:t>should</a:t>
            </a:r>
            <a:r>
              <a:rPr lang="it-IT" sz="1400" dirty="0"/>
              <a:t> </a:t>
            </a:r>
            <a:r>
              <a:rPr lang="it-IT" sz="1400" dirty="0" err="1"/>
              <a:t>adapt</a:t>
            </a:r>
            <a:r>
              <a:rPr lang="it-IT" sz="1400" dirty="0"/>
              <a:t> </a:t>
            </a:r>
            <a:r>
              <a:rPr lang="it-IT" sz="1400" dirty="0" err="1"/>
              <a:t>recommendations</a:t>
            </a:r>
            <a:r>
              <a:rPr lang="it-IT" sz="1400" dirty="0"/>
              <a:t> to </a:t>
            </a:r>
            <a:r>
              <a:rPr lang="it-IT" sz="1400" dirty="0" err="1"/>
              <a:t>local</a:t>
            </a:r>
            <a:r>
              <a:rPr lang="it-IT" sz="1400" dirty="0"/>
              <a:t> </a:t>
            </a:r>
            <a:r>
              <a:rPr lang="it-IT" sz="1400" dirty="0" err="1"/>
              <a:t>resources</a:t>
            </a:r>
            <a:r>
              <a:rPr lang="it-IT" sz="1400" dirty="0"/>
              <a:t> and </a:t>
            </a:r>
            <a:r>
              <a:rPr lang="it-IT" sz="1400" dirty="0" err="1"/>
              <a:t>needs</a:t>
            </a:r>
            <a:r>
              <a:rPr lang="it-IT" sz="1400" dirty="0"/>
              <a:t>.</a:t>
            </a:r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E405D8ED-4C0E-C596-2B98-F761F0B93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52" y="0"/>
            <a:ext cx="7772400" cy="292435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86152A-E293-09E6-9CB3-E3AC3F2C35F9}"/>
              </a:ext>
            </a:extLst>
          </p:cNvPr>
          <p:cNvSpPr txBox="1"/>
          <p:nvPr/>
        </p:nvSpPr>
        <p:spPr>
          <a:xfrm>
            <a:off x="0" y="3359431"/>
            <a:ext cx="595834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Variable</a:t>
            </a:r>
            <a:r>
              <a:rPr lang="it-IT" sz="1400" b="1" dirty="0"/>
              <a:t> Impact</a:t>
            </a:r>
            <a:br>
              <a:rPr lang="it-IT" sz="1400" dirty="0"/>
            </a:br>
            <a:r>
              <a:rPr lang="it-IT" sz="1400" dirty="0"/>
              <a:t>Health burden of class I </a:t>
            </a:r>
            <a:r>
              <a:rPr lang="it-IT" sz="1400" dirty="0" err="1"/>
              <a:t>obesity</a:t>
            </a:r>
            <a:r>
              <a:rPr lang="it-IT" sz="1400" dirty="0"/>
              <a:t> </a:t>
            </a:r>
            <a:r>
              <a:rPr lang="it-IT" sz="1400" dirty="0" err="1"/>
              <a:t>varies</a:t>
            </a:r>
            <a:r>
              <a:rPr lang="it-IT" sz="1400" dirty="0"/>
              <a:t> </a:t>
            </a:r>
            <a:r>
              <a:rPr lang="it-IT" sz="1400" dirty="0" err="1"/>
              <a:t>individually</a:t>
            </a:r>
            <a:r>
              <a:rPr lang="it-IT" sz="1400" dirty="0"/>
              <a:t> </a:t>
            </a:r>
            <a:r>
              <a:rPr lang="it-IT" sz="1400" dirty="0" err="1"/>
              <a:t>but</a:t>
            </a:r>
            <a:r>
              <a:rPr lang="it-IT" sz="1400" dirty="0"/>
              <a:t> can be </a:t>
            </a:r>
            <a:r>
              <a:rPr lang="it-IT" sz="1400" dirty="0" err="1"/>
              <a:t>significant</a:t>
            </a:r>
            <a:r>
              <a:rPr lang="it-IT" sz="1400" dirty="0"/>
              <a:t> </a:t>
            </a:r>
            <a:r>
              <a:rPr lang="it-IT" sz="1400" dirty="0" err="1"/>
              <a:t>physically</a:t>
            </a:r>
            <a:r>
              <a:rPr lang="it-IT" sz="1400" dirty="0"/>
              <a:t>, </a:t>
            </a:r>
            <a:r>
              <a:rPr lang="it-IT" sz="1400" dirty="0" err="1"/>
              <a:t>psychologically</a:t>
            </a:r>
            <a:r>
              <a:rPr lang="it-IT" sz="1400" dirty="0"/>
              <a:t>, and </a:t>
            </a:r>
            <a:r>
              <a:rPr lang="it-IT" sz="1400" dirty="0" err="1"/>
              <a:t>socially</a:t>
            </a:r>
            <a:r>
              <a:rPr lang="it-IT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/>
              <a:t>Non-</a:t>
            </a:r>
            <a:r>
              <a:rPr lang="it-IT" sz="1400" b="1" dirty="0" err="1"/>
              <a:t>Surgical</a:t>
            </a:r>
            <a:r>
              <a:rPr lang="it-IT" sz="1400" b="1" dirty="0"/>
              <a:t> Treatments</a:t>
            </a:r>
            <a:br>
              <a:rPr lang="it-IT" sz="1400" dirty="0"/>
            </a:b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err="1"/>
              <a:t>achieve</a:t>
            </a:r>
            <a:r>
              <a:rPr lang="it-IT" sz="1400" dirty="0"/>
              <a:t> </a:t>
            </a:r>
            <a:r>
              <a:rPr lang="it-IT" sz="1400" dirty="0" err="1"/>
              <a:t>meaningful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r>
              <a:rPr lang="it-IT" sz="1400" dirty="0"/>
              <a:t>, </a:t>
            </a:r>
            <a:r>
              <a:rPr lang="it-IT" sz="1400" dirty="0" err="1"/>
              <a:t>but</a:t>
            </a:r>
            <a:r>
              <a:rPr lang="it-IT" sz="1400" dirty="0"/>
              <a:t> long-</a:t>
            </a:r>
            <a:r>
              <a:rPr lang="it-IT" sz="1400" dirty="0" err="1"/>
              <a:t>term</a:t>
            </a:r>
            <a:r>
              <a:rPr lang="it-IT" sz="1400" dirty="0"/>
              <a:t> </a:t>
            </a:r>
            <a:r>
              <a:rPr lang="it-IT" sz="1400" dirty="0" err="1"/>
              <a:t>maintenance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limited.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Effectiveness</a:t>
            </a:r>
            <a:r>
              <a:rPr lang="it-IT" sz="1400" b="1" dirty="0"/>
              <a:t> of Surgery</a:t>
            </a:r>
            <a:br>
              <a:rPr lang="it-IT" sz="1400" dirty="0"/>
            </a:br>
            <a:r>
              <a:rPr lang="it-IT" sz="1400" dirty="0" err="1"/>
              <a:t>Bariatric</a:t>
            </a:r>
            <a:r>
              <a:rPr lang="it-IT" sz="1400" dirty="0"/>
              <a:t> surgery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effective</a:t>
            </a:r>
            <a:r>
              <a:rPr lang="it-IT" sz="1400" dirty="0"/>
              <a:t> for short-</a:t>
            </a:r>
            <a:r>
              <a:rPr lang="it-IT" sz="1400" dirty="0" err="1"/>
              <a:t>term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r>
              <a:rPr lang="it-IT" sz="1400" dirty="0"/>
              <a:t> in class I </a:t>
            </a:r>
            <a:r>
              <a:rPr lang="it-IT" sz="1400" dirty="0" err="1"/>
              <a:t>obesity</a:t>
            </a:r>
            <a:r>
              <a:rPr lang="it-IT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Safety</a:t>
            </a:r>
            <a:r>
              <a:rPr lang="it-IT" sz="1400" b="1" dirty="0"/>
              <a:t> </a:t>
            </a:r>
            <a:r>
              <a:rPr lang="it-IT" sz="1400" b="1" dirty="0" err="1"/>
              <a:t>Profile</a:t>
            </a:r>
            <a:br>
              <a:rPr lang="it-IT" sz="1400" dirty="0"/>
            </a:br>
            <a:r>
              <a:rPr lang="it-IT" sz="1400" dirty="0" err="1"/>
              <a:t>Adverse</a:t>
            </a:r>
            <a:r>
              <a:rPr lang="it-IT" sz="1400" dirty="0"/>
              <a:t> events are comparable to </a:t>
            </a:r>
            <a:r>
              <a:rPr lang="it-IT" sz="1400" dirty="0" err="1"/>
              <a:t>those</a:t>
            </a:r>
            <a:r>
              <a:rPr lang="it-IT" sz="1400" dirty="0"/>
              <a:t> in </a:t>
            </a:r>
            <a:r>
              <a:rPr lang="it-IT" sz="1400" dirty="0" err="1"/>
              <a:t>morbid</a:t>
            </a:r>
            <a:r>
              <a:rPr lang="it-IT" sz="1400" dirty="0"/>
              <a:t> </a:t>
            </a:r>
            <a:r>
              <a:rPr lang="it-IT" sz="1400" dirty="0" err="1"/>
              <a:t>obesity</a:t>
            </a:r>
            <a:r>
              <a:rPr lang="it-IT" sz="1400" dirty="0"/>
              <a:t>; </a:t>
            </a:r>
            <a:r>
              <a:rPr lang="it-IT" sz="1400" dirty="0" err="1"/>
              <a:t>serious</a:t>
            </a:r>
            <a:r>
              <a:rPr lang="it-IT" sz="1400" dirty="0"/>
              <a:t> events are rare 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possible</a:t>
            </a:r>
            <a:r>
              <a:rPr lang="it-IT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400" b="1" dirty="0" err="1"/>
              <a:t>Eligibility</a:t>
            </a:r>
            <a:r>
              <a:rPr lang="it-IT" sz="1400" b="1" dirty="0"/>
              <a:t> Beyond BMI</a:t>
            </a:r>
            <a:br>
              <a:rPr lang="it-IT" sz="1400" dirty="0"/>
            </a:br>
            <a:r>
              <a:rPr lang="it-IT" sz="1400" dirty="0"/>
              <a:t>Surgery </a:t>
            </a:r>
            <a:r>
              <a:rPr lang="it-IT" sz="1400" dirty="0" err="1"/>
              <a:t>should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be </a:t>
            </a:r>
            <a:r>
              <a:rPr lang="it-IT" sz="1400" dirty="0" err="1"/>
              <a:t>denied</a:t>
            </a:r>
            <a:r>
              <a:rPr lang="it-IT" sz="1400" dirty="0"/>
              <a:t> </a:t>
            </a:r>
            <a:r>
              <a:rPr lang="it-IT" sz="1400" dirty="0" err="1"/>
              <a:t>based</a:t>
            </a:r>
            <a:r>
              <a:rPr lang="it-IT" sz="1400" dirty="0"/>
              <a:t> </a:t>
            </a:r>
            <a:r>
              <a:rPr lang="it-IT" sz="1400" dirty="0" err="1"/>
              <a:t>solely</a:t>
            </a:r>
            <a:r>
              <a:rPr lang="it-IT" sz="1400" dirty="0"/>
              <a:t> on BMI—</a:t>
            </a:r>
            <a:r>
              <a:rPr lang="it-IT" sz="1400" dirty="0" err="1"/>
              <a:t>especially</a:t>
            </a:r>
            <a:r>
              <a:rPr lang="it-IT" sz="1400" dirty="0"/>
              <a:t> </a:t>
            </a:r>
            <a:r>
              <a:rPr lang="it-IT" sz="1400" dirty="0" err="1"/>
              <a:t>when</a:t>
            </a:r>
            <a:r>
              <a:rPr lang="it-IT" sz="1400" dirty="0"/>
              <a:t> </a:t>
            </a:r>
            <a:r>
              <a:rPr lang="it-IT" sz="1400" dirty="0" err="1"/>
              <a:t>comorbidities</a:t>
            </a:r>
            <a:r>
              <a:rPr lang="it-IT" sz="1400" dirty="0"/>
              <a:t> are </a:t>
            </a:r>
            <a:r>
              <a:rPr lang="it-IT" sz="1400" dirty="0" err="1"/>
              <a:t>present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722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799C3C4-C456-12EC-A3A3-6B96259DC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65" y="942067"/>
            <a:ext cx="7864644" cy="1306285"/>
          </a:xfrm>
          <a:prstGeom prst="rect">
            <a:avLst/>
          </a:prstGeom>
        </p:spPr>
      </p:pic>
      <p:pic>
        <p:nvPicPr>
          <p:cNvPr id="4" name="Immagine 3" descr="Immagine che contiene testo, Carattere, schermata, ricevuta&#10;&#10;Il contenuto generato dall'IA potrebbe non essere corretto.">
            <a:extLst>
              <a:ext uri="{FF2B5EF4-FFF2-40B4-BE49-F238E27FC236}">
                <a16:creationId xmlns:a16="http://schemas.microsoft.com/office/drawing/2014/main" id="{DFFEF8AB-923B-F27A-CFF4-28197AD8D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3" y="2510902"/>
            <a:ext cx="7806871" cy="9692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C2AE04-78FC-1AF5-05FF-3FD53810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3" y="3742672"/>
            <a:ext cx="7701563" cy="8528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6D1F35-DA8F-ED8B-1980-D102797DA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70" y="4932729"/>
            <a:ext cx="7557235" cy="8528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481979-107F-8AC3-A902-7292BB4F6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26546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3DAF9F41-AC79-125D-6FE3-65477A959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42"/>
          <a:stretch>
            <a:fillRect/>
          </a:stretch>
        </p:blipFill>
        <p:spPr>
          <a:xfrm>
            <a:off x="1828800" y="0"/>
            <a:ext cx="7772400" cy="2032907"/>
          </a:xfrm>
          <a:prstGeom prst="rect">
            <a:avLst/>
          </a:prstGeom>
        </p:spPr>
      </p:pic>
      <p:pic>
        <p:nvPicPr>
          <p:cNvPr id="6" name="Immagine 5" descr="Immagine che contiene testo, schermata, numero, software&#10;&#10;Il contenuto generato dall'IA potrebbe non essere corretto.">
            <a:extLst>
              <a:ext uri="{FF2B5EF4-FFF2-40B4-BE49-F238E27FC236}">
                <a16:creationId xmlns:a16="http://schemas.microsoft.com/office/drawing/2014/main" id="{5B12E438-7597-F79A-C8C8-B5FC969C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3"/>
          <a:stretch>
            <a:fillRect/>
          </a:stretch>
        </p:blipFill>
        <p:spPr>
          <a:xfrm>
            <a:off x="1828800" y="2521403"/>
            <a:ext cx="7772400" cy="1815193"/>
          </a:xfrm>
          <a:prstGeom prst="rect">
            <a:avLst/>
          </a:prstGeom>
        </p:spPr>
      </p:pic>
      <p:pic>
        <p:nvPicPr>
          <p:cNvPr id="7" name="Immagine 6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32A71EA1-3D0A-08A6-B92B-58553E068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3"/>
          <a:stretch>
            <a:fillRect/>
          </a:stretch>
        </p:blipFill>
        <p:spPr>
          <a:xfrm>
            <a:off x="1828800" y="5112787"/>
            <a:ext cx="7772400" cy="12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1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00CF3C-CD0A-E3B8-D91B-AD12F89CD56F}"/>
              </a:ext>
            </a:extLst>
          </p:cNvPr>
          <p:cNvSpPr txBox="1"/>
          <p:nvPr/>
        </p:nvSpPr>
        <p:spPr>
          <a:xfrm>
            <a:off x="7772400" y="589663"/>
            <a:ext cx="45270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Conclusion</a:t>
            </a:r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Obesity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 common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complex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condition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Effective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treatments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Behavioral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interventions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−5–10%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Pharmacological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therapies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(GLP-1, GIP/GLP-1): −8–21%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Bariatric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surgery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: −25–30%</a:t>
            </a:r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multidisciplinary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personalized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approach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essential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combining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various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therapeutic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strategies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tailored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patient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850772-254F-9B58-3DA4-6A1832A0E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40416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17FC49-14A6-5644-3168-3274BE7167A1}"/>
              </a:ext>
            </a:extLst>
          </p:cNvPr>
          <p:cNvSpPr txBox="1"/>
          <p:nvPr/>
        </p:nvSpPr>
        <p:spPr>
          <a:xfrm>
            <a:off x="429986" y="4506685"/>
            <a:ext cx="11332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sz="2000" b="1" dirty="0">
                <a:solidFill>
                  <a:srgbClr val="000000"/>
                </a:solidFill>
                <a:effectLst/>
              </a:rPr>
              <a:t>CONCLUSION AND RELEVANCE—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Obesity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affects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approximately</a:t>
            </a:r>
            <a:r>
              <a:rPr lang="it-IT" sz="2000" dirty="0">
                <a:solidFill>
                  <a:srgbClr val="000000"/>
                </a:solidFill>
                <a:effectLst/>
              </a:rPr>
              <a:t> 42% of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adults</a:t>
            </a:r>
            <a:r>
              <a:rPr lang="it-IT" sz="2000" dirty="0">
                <a:solidFill>
                  <a:srgbClr val="000000"/>
                </a:solidFill>
                <a:effectLst/>
              </a:rPr>
              <a:t> in the US.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Behavioral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interventions</a:t>
            </a:r>
            <a:r>
              <a:rPr lang="it-IT" sz="2000" dirty="0">
                <a:solidFill>
                  <a:srgbClr val="000000"/>
                </a:solidFill>
                <a:effectLst/>
              </a:rPr>
              <a:t> can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attain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approximately</a:t>
            </a:r>
            <a:r>
              <a:rPr lang="it-IT" sz="2000" dirty="0">
                <a:solidFill>
                  <a:srgbClr val="000000"/>
                </a:solidFill>
                <a:effectLst/>
              </a:rPr>
              <a:t> 5% to 10% weight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loss</a:t>
            </a:r>
            <a:r>
              <a:rPr lang="it-IT" sz="2000" dirty="0">
                <a:solidFill>
                  <a:srgbClr val="000000"/>
                </a:solidFill>
                <a:effectLst/>
              </a:rPr>
              <a:t>, 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GLP-1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agonists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glucose-dependent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insulinotropic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polypeptide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/GLP-1 receptor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agonists</a:t>
            </a:r>
            <a:r>
              <a:rPr lang="it-IT" sz="2000" dirty="0">
                <a:solidFill>
                  <a:srgbClr val="000000"/>
                </a:solidFill>
                <a:effectLst/>
              </a:rPr>
              <a:t> can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attain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approximately</a:t>
            </a:r>
            <a:r>
              <a:rPr lang="it-IT" sz="2000" dirty="0">
                <a:solidFill>
                  <a:srgbClr val="000000"/>
                </a:solidFill>
                <a:effectLst/>
              </a:rPr>
              <a:t> 8% to 21% weight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loss</a:t>
            </a:r>
            <a:r>
              <a:rPr lang="it-IT" sz="2000" dirty="0">
                <a:solidFill>
                  <a:srgbClr val="000000"/>
                </a:solidFill>
                <a:effectLst/>
              </a:rPr>
              <a:t>, and </a:t>
            </a:r>
            <a:r>
              <a:rPr lang="it-IT" sz="2000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bariatric</a:t>
            </a:r>
            <a:r>
              <a:rPr lang="it-IT" sz="2000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surgery </a:t>
            </a:r>
            <a:r>
              <a:rPr lang="it-IT" sz="2000" dirty="0">
                <a:solidFill>
                  <a:srgbClr val="000000"/>
                </a:solidFill>
                <a:effectLst/>
              </a:rPr>
              <a:t>can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attain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approximately</a:t>
            </a:r>
            <a:r>
              <a:rPr lang="it-IT" sz="2000" dirty="0">
                <a:solidFill>
                  <a:srgbClr val="000000"/>
                </a:solidFill>
                <a:effectLst/>
              </a:rPr>
              <a:t> 25% to 30% weight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loss</a:t>
            </a:r>
            <a:r>
              <a:rPr lang="it-IT" sz="2000" dirty="0">
                <a:solidFill>
                  <a:srgbClr val="000000"/>
                </a:solidFill>
                <a:effectLst/>
              </a:rPr>
              <a:t>. Comprehensive,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evidence-based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obesity</a:t>
            </a:r>
            <a:r>
              <a:rPr lang="it-IT" sz="2000" dirty="0">
                <a:solidFill>
                  <a:srgbClr val="000000"/>
                </a:solidFill>
                <a:effectLst/>
              </a:rPr>
              <a:t> treatment combines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behavioral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interventions</a:t>
            </a:r>
            <a:r>
              <a:rPr lang="it-IT" sz="2000" dirty="0">
                <a:solidFill>
                  <a:srgbClr val="000000"/>
                </a:solidFill>
                <a:effectLst/>
              </a:rPr>
              <a:t>,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nutrition</a:t>
            </a:r>
            <a:r>
              <a:rPr lang="it-IT" sz="2000" dirty="0">
                <a:solidFill>
                  <a:srgbClr val="000000"/>
                </a:solidFill>
                <a:effectLst/>
              </a:rPr>
              <a:t>,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physical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activity,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pharmacotherapy</a:t>
            </a:r>
            <a:r>
              <a:rPr lang="it-IT" sz="2000" dirty="0">
                <a:solidFill>
                  <a:srgbClr val="000000"/>
                </a:solidFill>
                <a:effectLst/>
              </a:rPr>
              <a:t>, and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metabolic</a:t>
            </a:r>
            <a:r>
              <a:rPr lang="it-IT" sz="2000" dirty="0">
                <a:solidFill>
                  <a:srgbClr val="000000"/>
                </a:solidFill>
                <a:effectLst/>
              </a:rPr>
              <a:t>/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bariatric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procedures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as</a:t>
            </a:r>
            <a:r>
              <a:rPr lang="it-IT" sz="2000" dirty="0">
                <a:solidFill>
                  <a:srgbClr val="000000"/>
                </a:solidFill>
                <a:effectLst/>
              </a:rPr>
              <a:t> appropriate for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individual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patients</a:t>
            </a:r>
            <a:r>
              <a:rPr lang="it-IT" sz="2000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657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574900-BB4E-025A-76CA-528BFEB202AE}"/>
              </a:ext>
            </a:extLst>
          </p:cNvPr>
          <p:cNvSpPr txBox="1"/>
          <p:nvPr/>
        </p:nvSpPr>
        <p:spPr>
          <a:xfrm>
            <a:off x="2209800" y="3633107"/>
            <a:ext cx="75591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✅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Conclusions</a:t>
            </a:r>
            <a:endParaRPr lang="it-IT" sz="20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it-IT" sz="20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Cost-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effective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options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ESG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for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Class I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obesity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SG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for 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Class II/III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obesity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Semaglutide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could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be cost-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effective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only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if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its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price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substantially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reduced</a:t>
            </a:r>
            <a:endParaRPr lang="it-IT" sz="2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Despite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cost,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semaglutide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could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</a:rPr>
              <a:t>potentially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 lead to the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greatest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mortality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reduction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</a:rPr>
              <a:t> due to 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higher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patient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</a:rPr>
              <a:t>uptake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C87FD3C0-762A-73D1-4C0D-F2EA2D253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2476"/>
            <a:ext cx="7772400" cy="33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6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5652EC3-F7BB-13E2-E928-B04FC0CFF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123960"/>
              </p:ext>
            </p:extLst>
          </p:nvPr>
        </p:nvGraphicFramePr>
        <p:xfrm>
          <a:off x="440871" y="1861456"/>
          <a:ext cx="11299374" cy="4191376"/>
        </p:xfrm>
        <a:graphic>
          <a:graphicData uri="http://schemas.openxmlformats.org/drawingml/2006/table">
            <a:tbl>
              <a:tblPr/>
              <a:tblGrid>
                <a:gridCol w="1883229">
                  <a:extLst>
                    <a:ext uri="{9D8B030D-6E8A-4147-A177-3AD203B41FA5}">
                      <a16:colId xmlns:a16="http://schemas.microsoft.com/office/drawing/2014/main" val="3991686802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3890856719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1644277181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1655389171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2079737939"/>
                    </a:ext>
                  </a:extLst>
                </a:gridCol>
                <a:gridCol w="1883229">
                  <a:extLst>
                    <a:ext uri="{9D8B030D-6E8A-4147-A177-3AD203B41FA5}">
                      <a16:colId xmlns:a16="http://schemas.microsoft.com/office/drawing/2014/main" val="766980647"/>
                    </a:ext>
                  </a:extLst>
                </a:gridCol>
              </a:tblGrid>
              <a:tr h="676147">
                <a:tc>
                  <a:txBody>
                    <a:bodyPr/>
                    <a:lstStyle/>
                    <a:p>
                      <a:r>
                        <a:rPr lang="it-IT" sz="1700" b="1" dirty="0" err="1"/>
                        <a:t>Approach</a:t>
                      </a:r>
                      <a:endParaRPr lang="it-IT" sz="1700" dirty="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/>
                        <a:t>Weight Loss (TBWL)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/>
                        <a:t>Invasiveness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/>
                        <a:t>Durability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/>
                        <a:t>Cost-Effectiveness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/>
                        <a:t>Ideal Patient Profile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550269"/>
                  </a:ext>
                </a:extLst>
              </a:tr>
              <a:tr h="976453">
                <a:tc>
                  <a:txBody>
                    <a:bodyPr/>
                    <a:lstStyle/>
                    <a:p>
                      <a:r>
                        <a:rPr lang="it-IT" sz="1700" b="1"/>
                        <a:t>Pharmacotherapy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~10–15% (e.g., GLP-1 analogs)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Low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Moderate (ongoing use)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Variable (↓ if long-term)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Prefers non-invasive; early-stage obesity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399501"/>
                  </a:ext>
                </a:extLst>
              </a:tr>
              <a:tr h="1269388">
                <a:tc>
                  <a:txBody>
                    <a:bodyPr/>
                    <a:lstStyle/>
                    <a:p>
                      <a:r>
                        <a:rPr lang="it-IT" sz="1700" b="1"/>
                        <a:t>Endoscopic Procedures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~15–20% (e.g., ESG)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dirty="0" err="1"/>
                        <a:t>Minimally</a:t>
                      </a:r>
                      <a:r>
                        <a:rPr lang="it-IT" sz="1700" dirty="0"/>
                        <a:t> invasive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High (≥5 years)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High (better than GLP-1)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Motivated, BMI 30–35, not eligible for surgery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006558"/>
                  </a:ext>
                </a:extLst>
              </a:tr>
              <a:tr h="1269388">
                <a:tc>
                  <a:txBody>
                    <a:bodyPr/>
                    <a:lstStyle/>
                    <a:p>
                      <a:r>
                        <a:rPr lang="it-IT" sz="1700" b="1"/>
                        <a:t>Bariatric Surgery</a:t>
                      </a:r>
                      <a:endParaRPr lang="it-IT" sz="170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&gt;25% (e.g., sleeve, bypass)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High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Very high (long-term)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/>
                        <a:t>High in eligible patients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dirty="0" err="1"/>
                        <a:t>Rarely</a:t>
                      </a:r>
                      <a:r>
                        <a:rPr lang="it-IT" sz="1700" dirty="0"/>
                        <a:t> </a:t>
                      </a:r>
                      <a:r>
                        <a:rPr lang="it-IT" sz="1700" dirty="0" err="1"/>
                        <a:t>indicated</a:t>
                      </a:r>
                      <a:r>
                        <a:rPr lang="it-IT" sz="1700" dirty="0"/>
                        <a:t>; </a:t>
                      </a:r>
                      <a:r>
                        <a:rPr lang="it-IT" sz="1700" dirty="0" err="1"/>
                        <a:t>only</a:t>
                      </a:r>
                      <a:r>
                        <a:rPr lang="it-IT" sz="1700" dirty="0"/>
                        <a:t> </a:t>
                      </a:r>
                      <a:r>
                        <a:rPr lang="it-IT" sz="1700" dirty="0" err="1"/>
                        <a:t>if</a:t>
                      </a:r>
                      <a:r>
                        <a:rPr lang="it-IT" sz="1700" dirty="0"/>
                        <a:t> severe </a:t>
                      </a:r>
                      <a:r>
                        <a:rPr lang="it-IT" sz="1700" dirty="0" err="1"/>
                        <a:t>comorbidities</a:t>
                      </a:r>
                      <a:endParaRPr lang="it-IT" sz="1700" dirty="0"/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78450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9716695-F3BB-E147-E524-704871A6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689" y="789291"/>
            <a:ext cx="927632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Conclusions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: Class I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Obesity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–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Choosing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the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Right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Therapeutic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it-IT" altLang="it-IT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Approach</a:t>
            </a: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F09E42-E579-D5D4-FF97-40BD99678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5968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949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C84D2-6EC0-C41B-9813-0FC1E02F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59DA4F49-591F-B2DA-694D-0A7F1F690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1" y="2408325"/>
            <a:ext cx="11347509" cy="2041350"/>
          </a:xfrm>
          <a:prstGeom prst="rect">
            <a:avLst/>
          </a:prstGeom>
        </p:spPr>
      </p:pic>
      <p:pic>
        <p:nvPicPr>
          <p:cNvPr id="7" name="Immagine 6" descr="Immagine che contiene bottiglia, cibo, succo&#10;&#10;Il contenuto generato dall'IA potrebbe non essere corretto.">
            <a:extLst>
              <a:ext uri="{FF2B5EF4-FFF2-40B4-BE49-F238E27FC236}">
                <a16:creationId xmlns:a16="http://schemas.microsoft.com/office/drawing/2014/main" id="{BD8B5AE3-AF37-E409-CE0B-BA2956047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5325" r="7338" b="5325"/>
          <a:stretch>
            <a:fillRect/>
          </a:stretch>
        </p:blipFill>
        <p:spPr>
          <a:xfrm>
            <a:off x="833969" y="144524"/>
            <a:ext cx="2874418" cy="2424932"/>
          </a:xfrm>
          <a:prstGeom prst="rect">
            <a:avLst/>
          </a:prstGeom>
        </p:spPr>
      </p:pic>
      <p:pic>
        <p:nvPicPr>
          <p:cNvPr id="9" name="Immagine 8" descr="Immagine che contiene schermata, cartone animato, design&#10;&#10;Il contenuto generato dall'IA potrebbe non essere corretto.">
            <a:extLst>
              <a:ext uri="{FF2B5EF4-FFF2-40B4-BE49-F238E27FC236}">
                <a16:creationId xmlns:a16="http://schemas.microsoft.com/office/drawing/2014/main" id="{D4B92A95-8503-8181-DAB1-4CEB1296D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3320" r="8275" b="3320"/>
          <a:stretch>
            <a:fillRect/>
          </a:stretch>
        </p:blipFill>
        <p:spPr>
          <a:xfrm>
            <a:off x="4683966" y="85318"/>
            <a:ext cx="2719587" cy="2398820"/>
          </a:xfrm>
          <a:prstGeom prst="rect">
            <a:avLst/>
          </a:prstGeom>
        </p:spPr>
      </p:pic>
      <p:pic>
        <p:nvPicPr>
          <p:cNvPr id="1028" name="Picture 4" descr="sleeve gastrectomia">
            <a:extLst>
              <a:ext uri="{FF2B5EF4-FFF2-40B4-BE49-F238E27FC236}">
                <a16:creationId xmlns:a16="http://schemas.microsoft.com/office/drawing/2014/main" id="{E20BA02C-3546-FA46-33FE-33C59DF2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4" y="4239040"/>
            <a:ext cx="3111228" cy="26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stric Sleeve Surgery: What it Is, Requirements">
            <a:extLst>
              <a:ext uri="{FF2B5EF4-FFF2-40B4-BE49-F238E27FC236}">
                <a16:creationId xmlns:a16="http://schemas.microsoft.com/office/drawing/2014/main" id="{7B6034C7-4B02-00B2-07C6-66CD1C1D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09" y="4168882"/>
            <a:ext cx="2448813" cy="26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agastric Balloons (IGB)​ - Boston Scientific">
            <a:extLst>
              <a:ext uri="{FF2B5EF4-FFF2-40B4-BE49-F238E27FC236}">
                <a16:creationId xmlns:a16="http://schemas.microsoft.com/office/drawing/2014/main" id="{DE1B67CA-C7DB-BB71-DBC2-F552089B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187" y="4239040"/>
            <a:ext cx="3619335" cy="26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ends in the Development of GLP-1 Receptor Agonists">
            <a:extLst>
              <a:ext uri="{FF2B5EF4-FFF2-40B4-BE49-F238E27FC236}">
                <a16:creationId xmlns:a16="http://schemas.microsoft.com/office/drawing/2014/main" id="{ADD90EEA-56DD-CCE0-AA21-CE4C1D8D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97" y="0"/>
            <a:ext cx="3357612" cy="24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8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4944B289-D3A5-5D89-779A-0BF84F12F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" y="58770"/>
            <a:ext cx="4816929" cy="364295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571C56B-ADA6-493E-9D5D-06A55B271DDA}"/>
              </a:ext>
            </a:extLst>
          </p:cNvPr>
          <p:cNvSpPr/>
          <p:nvPr/>
        </p:nvSpPr>
        <p:spPr>
          <a:xfrm>
            <a:off x="4496797" y="-5921"/>
            <a:ext cx="73530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b="1" dirty="0">
                <a:ln/>
                <a:solidFill>
                  <a:schemeClr val="accent3"/>
                </a:solidFill>
              </a:rPr>
              <a:t>GLP-1  receptor-</a:t>
            </a:r>
            <a:r>
              <a:rPr lang="it-IT" sz="4800" b="1" dirty="0" err="1">
                <a:ln/>
                <a:solidFill>
                  <a:schemeClr val="accent3"/>
                </a:solidFill>
              </a:rPr>
              <a:t>agonist</a:t>
            </a:r>
            <a:endParaRPr lang="it-IT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833750B8-4437-F89C-3308-C85C93892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01" y="3262310"/>
            <a:ext cx="4018674" cy="1961241"/>
          </a:xfrm>
          <a:prstGeom prst="rect">
            <a:avLst/>
          </a:prstGeom>
        </p:spPr>
      </p:pic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E422A697-5F3F-3432-F8CE-CA4FAF11A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64" y="825076"/>
            <a:ext cx="4018674" cy="20554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CECD30-1842-D8DA-F4D2-E1B228A182BB}"/>
              </a:ext>
            </a:extLst>
          </p:cNvPr>
          <p:cNvSpPr txBox="1"/>
          <p:nvPr/>
        </p:nvSpPr>
        <p:spPr>
          <a:xfrm>
            <a:off x="473286" y="3613513"/>
            <a:ext cx="6319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Indication</a:t>
            </a:r>
            <a:r>
              <a:rPr lang="it-IT" b="1" dirty="0"/>
              <a:t>:</a:t>
            </a:r>
          </a:p>
          <a:p>
            <a:r>
              <a:rPr lang="it-IT" dirty="0" err="1"/>
              <a:t>Chronic</a:t>
            </a:r>
            <a:r>
              <a:rPr lang="it-IT" dirty="0"/>
              <a:t> weight management in </a:t>
            </a:r>
            <a:r>
              <a:rPr lang="it-IT" dirty="0" err="1"/>
              <a:t>adults</a:t>
            </a:r>
            <a:r>
              <a:rPr lang="it-IT" dirty="0"/>
              <a:t> with:</a:t>
            </a:r>
          </a:p>
          <a:p>
            <a:r>
              <a:rPr lang="it-IT" b="1" dirty="0" err="1"/>
              <a:t>Obesity</a:t>
            </a:r>
            <a:r>
              <a:rPr lang="it-IT" dirty="0"/>
              <a:t> (BMI ≥30 kg/m²)</a:t>
            </a:r>
          </a:p>
          <a:p>
            <a:r>
              <a:rPr lang="it-IT" b="1" dirty="0" err="1"/>
              <a:t>Overweight</a:t>
            </a:r>
            <a:r>
              <a:rPr lang="it-IT" dirty="0"/>
              <a:t> (BMI ≥27 kg/m²) with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one weight-</a:t>
            </a:r>
            <a:r>
              <a:rPr lang="it-IT" dirty="0" err="1"/>
              <a:t>related</a:t>
            </a:r>
            <a:r>
              <a:rPr lang="it-IT" dirty="0"/>
              <a:t> </a:t>
            </a:r>
            <a:r>
              <a:rPr lang="it-IT" dirty="0" err="1"/>
              <a:t>comorbidity</a:t>
            </a:r>
            <a:r>
              <a:rPr lang="it-IT" dirty="0"/>
              <a:t> (e.g., </a:t>
            </a:r>
            <a:r>
              <a:rPr lang="it-IT" dirty="0" err="1"/>
              <a:t>type</a:t>
            </a:r>
            <a:r>
              <a:rPr lang="it-IT" dirty="0"/>
              <a:t> 2 </a:t>
            </a:r>
            <a:r>
              <a:rPr lang="it-IT" dirty="0" err="1"/>
              <a:t>diabetes</a:t>
            </a:r>
            <a:r>
              <a:rPr lang="it-IT" dirty="0"/>
              <a:t>, </a:t>
            </a:r>
            <a:r>
              <a:rPr lang="it-IT" dirty="0" err="1"/>
              <a:t>hypertension</a:t>
            </a:r>
            <a:r>
              <a:rPr lang="it-IT" dirty="0"/>
              <a:t>, </a:t>
            </a:r>
            <a:r>
              <a:rPr lang="it-IT" dirty="0" err="1"/>
              <a:t>dyslipidemia</a:t>
            </a:r>
            <a:r>
              <a:rPr lang="it-IT" dirty="0"/>
              <a:t>)</a:t>
            </a:r>
          </a:p>
          <a:p>
            <a:r>
              <a:rPr lang="it-IT" b="1" dirty="0" err="1"/>
              <a:t>Mechanism</a:t>
            </a:r>
            <a:r>
              <a:rPr lang="it-IT" b="1" dirty="0"/>
              <a:t> of Action: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GLP-1 receptor </a:t>
            </a:r>
            <a:r>
              <a:rPr lang="it-IT" dirty="0" err="1"/>
              <a:t>agonist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Stimulates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 in a </a:t>
            </a:r>
            <a:r>
              <a:rPr lang="it-IT" dirty="0" err="1"/>
              <a:t>glucose-dependent</a:t>
            </a:r>
            <a:r>
              <a:rPr lang="it-IT" dirty="0"/>
              <a:t> </a:t>
            </a:r>
            <a:r>
              <a:rPr lang="it-IT" dirty="0" err="1"/>
              <a:t>manner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Inhibits</a:t>
            </a:r>
            <a:r>
              <a:rPr lang="it-IT" dirty="0"/>
              <a:t> </a:t>
            </a:r>
            <a:r>
              <a:rPr lang="it-IT" dirty="0" err="1"/>
              <a:t>glucagon</a:t>
            </a:r>
            <a:r>
              <a:rPr lang="it-IT" dirty="0"/>
              <a:t> </a:t>
            </a:r>
            <a:r>
              <a:rPr lang="it-IT" dirty="0" err="1"/>
              <a:t>secretion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Delays </a:t>
            </a:r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emptying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Reduces</a:t>
            </a:r>
            <a:r>
              <a:rPr lang="it-IT" dirty="0"/>
              <a:t> appetite, </a:t>
            </a:r>
            <a:r>
              <a:rPr lang="it-IT" dirty="0" err="1"/>
              <a:t>contributing</a:t>
            </a:r>
            <a:r>
              <a:rPr lang="it-IT" dirty="0"/>
              <a:t> to weight </a:t>
            </a:r>
            <a:r>
              <a:rPr lang="it-IT" dirty="0" err="1"/>
              <a:t>loss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066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1D19F5D-8BA1-F93A-40EA-9DB0AF8E7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" y="858970"/>
            <a:ext cx="4849126" cy="2514600"/>
          </a:xfrm>
          <a:prstGeom prst="rect">
            <a:avLst/>
          </a:prstGeom>
        </p:spPr>
      </p:pic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FA6E5154-C92D-28DD-CACB-C40267E85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" y="3624943"/>
            <a:ext cx="4872855" cy="25146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CD08F3-5284-F7F1-90D2-5E1B11350EDD}"/>
              </a:ext>
            </a:extLst>
          </p:cNvPr>
          <p:cNvSpPr txBox="1"/>
          <p:nvPr/>
        </p:nvSpPr>
        <p:spPr>
          <a:xfrm>
            <a:off x="5184318" y="843677"/>
            <a:ext cx="60987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Dual </a:t>
            </a:r>
            <a:r>
              <a:rPr lang="it-IT" b="1" dirty="0" err="1"/>
              <a:t>Agonist</a:t>
            </a:r>
            <a:r>
              <a:rPr lang="it-IT" b="1" dirty="0"/>
              <a:t> of the Receptors:</a:t>
            </a:r>
          </a:p>
          <a:p>
            <a:r>
              <a:rPr lang="it-IT" b="1" dirty="0"/>
              <a:t>GIP (</a:t>
            </a:r>
            <a:r>
              <a:rPr lang="it-IT" b="1" dirty="0" err="1"/>
              <a:t>Gastric</a:t>
            </a:r>
            <a:r>
              <a:rPr lang="it-IT" b="1" dirty="0"/>
              <a:t> </a:t>
            </a:r>
            <a:r>
              <a:rPr lang="it-IT" b="1" dirty="0" err="1"/>
              <a:t>Inhibitory</a:t>
            </a:r>
            <a:r>
              <a:rPr lang="it-IT" b="1" dirty="0"/>
              <a:t> </a:t>
            </a:r>
            <a:r>
              <a:rPr lang="it-IT" b="1" dirty="0" err="1"/>
              <a:t>Polypeptide</a:t>
            </a:r>
            <a:r>
              <a:rPr lang="it-IT" b="1" dirty="0"/>
              <a:t>):</a:t>
            </a:r>
            <a:br>
              <a:rPr lang="it-IT" dirty="0"/>
            </a:br>
            <a:r>
              <a:rPr lang="it-IT" dirty="0"/>
              <a:t>▫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sensitivity</a:t>
            </a:r>
            <a:br>
              <a:rPr lang="it-IT" dirty="0"/>
            </a:br>
            <a:r>
              <a:rPr lang="it-IT" dirty="0"/>
              <a:t>▫ Acts </a:t>
            </a:r>
            <a:r>
              <a:rPr lang="it-IT" dirty="0" err="1"/>
              <a:t>synergistically</a:t>
            </a:r>
            <a:r>
              <a:rPr lang="it-IT" dirty="0"/>
              <a:t> with GLP-1 for </a:t>
            </a:r>
            <a:r>
              <a:rPr lang="it-IT" dirty="0" err="1"/>
              <a:t>glycemic</a:t>
            </a:r>
            <a:r>
              <a:rPr lang="it-IT" dirty="0"/>
              <a:t> control</a:t>
            </a:r>
          </a:p>
          <a:p>
            <a:r>
              <a:rPr lang="it-IT" b="1" dirty="0"/>
              <a:t>GLP-1 (</a:t>
            </a:r>
            <a:r>
              <a:rPr lang="it-IT" b="1" dirty="0" err="1"/>
              <a:t>Glucagon</a:t>
            </a:r>
            <a:r>
              <a:rPr lang="it-IT" b="1" dirty="0"/>
              <a:t>-Like Peptide-1):</a:t>
            </a:r>
            <a:br>
              <a:rPr lang="it-IT" dirty="0"/>
            </a:br>
            <a:r>
              <a:rPr lang="it-IT" dirty="0"/>
              <a:t>▫ </a:t>
            </a:r>
            <a:r>
              <a:rPr lang="it-IT" dirty="0" err="1"/>
              <a:t>Stimulates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 (</a:t>
            </a:r>
            <a:r>
              <a:rPr lang="it-IT" dirty="0" err="1"/>
              <a:t>glucose-dependent</a:t>
            </a:r>
            <a:r>
              <a:rPr lang="it-IT" dirty="0"/>
              <a:t>)</a:t>
            </a:r>
            <a:br>
              <a:rPr lang="it-IT" dirty="0"/>
            </a:br>
            <a:r>
              <a:rPr lang="it-IT" dirty="0"/>
              <a:t>▫ </a:t>
            </a:r>
            <a:r>
              <a:rPr lang="it-IT" dirty="0" err="1"/>
              <a:t>Inhibits</a:t>
            </a:r>
            <a:r>
              <a:rPr lang="it-IT" dirty="0"/>
              <a:t> </a:t>
            </a:r>
            <a:r>
              <a:rPr lang="it-IT" dirty="0" err="1"/>
              <a:t>glucagon</a:t>
            </a:r>
            <a:r>
              <a:rPr lang="it-IT" dirty="0"/>
              <a:t> </a:t>
            </a:r>
            <a:r>
              <a:rPr lang="it-IT" dirty="0" err="1"/>
              <a:t>secretion</a:t>
            </a:r>
            <a:br>
              <a:rPr lang="it-IT" dirty="0"/>
            </a:br>
            <a:r>
              <a:rPr lang="it-IT" dirty="0"/>
              <a:t>▫ Delays </a:t>
            </a:r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emptying</a:t>
            </a:r>
            <a:br>
              <a:rPr lang="it-IT" dirty="0"/>
            </a:br>
            <a:r>
              <a:rPr lang="it-IT" dirty="0"/>
              <a:t>▫ </a:t>
            </a:r>
            <a:r>
              <a:rPr lang="it-IT" dirty="0" err="1"/>
              <a:t>Reduces</a:t>
            </a:r>
            <a:r>
              <a:rPr lang="it-IT" dirty="0"/>
              <a:t> appetite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76C2A1-11F6-E853-4082-8A4E811C5622}"/>
              </a:ext>
            </a:extLst>
          </p:cNvPr>
          <p:cNvSpPr txBox="1"/>
          <p:nvPr/>
        </p:nvSpPr>
        <p:spPr>
          <a:xfrm>
            <a:off x="5184318" y="3808107"/>
            <a:ext cx="66962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GLP-1 (</a:t>
            </a:r>
            <a:r>
              <a:rPr lang="it-IT" b="1" dirty="0" err="1"/>
              <a:t>Glucagon</a:t>
            </a:r>
            <a:r>
              <a:rPr lang="it-IT" b="1" dirty="0"/>
              <a:t>-Like Peptide-1):</a:t>
            </a:r>
            <a:br>
              <a:rPr lang="it-IT" dirty="0"/>
            </a:br>
            <a:r>
              <a:rPr lang="it-IT" dirty="0" err="1"/>
              <a:t>Stimulates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, </a:t>
            </a:r>
            <a:r>
              <a:rPr lang="it-IT" dirty="0" err="1"/>
              <a:t>inhibits</a:t>
            </a:r>
            <a:r>
              <a:rPr lang="it-IT" dirty="0"/>
              <a:t> </a:t>
            </a:r>
            <a:r>
              <a:rPr lang="it-IT" dirty="0" err="1"/>
              <a:t>glucagon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, and </a:t>
            </a:r>
            <a:r>
              <a:rPr lang="it-IT" dirty="0" err="1"/>
              <a:t>reduces</a:t>
            </a:r>
            <a:r>
              <a:rPr lang="it-IT" dirty="0"/>
              <a:t> appetite, </a:t>
            </a:r>
            <a:r>
              <a:rPr lang="it-IT" dirty="0" err="1"/>
              <a:t>contributing</a:t>
            </a:r>
            <a:r>
              <a:rPr lang="it-IT" dirty="0"/>
              <a:t> to weight </a:t>
            </a:r>
            <a:r>
              <a:rPr lang="it-IT" dirty="0" err="1"/>
              <a:t>loss</a:t>
            </a:r>
            <a:r>
              <a:rPr lang="it-IT" dirty="0"/>
              <a:t>.</a:t>
            </a:r>
          </a:p>
          <a:p>
            <a:r>
              <a:rPr lang="it-IT" b="1" dirty="0"/>
              <a:t>GIP (</a:t>
            </a:r>
            <a:r>
              <a:rPr lang="it-IT" b="1" dirty="0" err="1"/>
              <a:t>Gastric</a:t>
            </a:r>
            <a:r>
              <a:rPr lang="it-IT" b="1" dirty="0"/>
              <a:t> </a:t>
            </a:r>
            <a:r>
              <a:rPr lang="it-IT" b="1" dirty="0" err="1"/>
              <a:t>Inhibitory</a:t>
            </a:r>
            <a:r>
              <a:rPr lang="it-IT" b="1" dirty="0"/>
              <a:t> </a:t>
            </a:r>
            <a:r>
              <a:rPr lang="it-IT" b="1" dirty="0" err="1"/>
              <a:t>Polypeptide</a:t>
            </a:r>
            <a:r>
              <a:rPr lang="it-IT" b="1" dirty="0"/>
              <a:t>):</a:t>
            </a:r>
            <a:br>
              <a:rPr lang="it-IT" dirty="0"/>
            </a:b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incretin</a:t>
            </a:r>
            <a:r>
              <a:rPr lang="it-IT" dirty="0"/>
              <a:t> </a:t>
            </a:r>
            <a:r>
              <a:rPr lang="it-IT" dirty="0" err="1"/>
              <a:t>hormone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stimulates</a:t>
            </a:r>
            <a:r>
              <a:rPr lang="it-IT" dirty="0"/>
              <a:t> </a:t>
            </a:r>
            <a:r>
              <a:rPr lang="it-IT" dirty="0" err="1"/>
              <a:t>insulin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glycemic</a:t>
            </a:r>
            <a:r>
              <a:rPr lang="it-IT" dirty="0"/>
              <a:t> control.</a:t>
            </a:r>
          </a:p>
          <a:p>
            <a:r>
              <a:rPr lang="it-IT" b="1" dirty="0" err="1"/>
              <a:t>Glucagon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typically</a:t>
            </a:r>
            <a:r>
              <a:rPr lang="it-IT" dirty="0"/>
              <a:t> acts to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glucose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, </a:t>
            </a:r>
            <a:r>
              <a:rPr lang="it-IT" dirty="0" err="1"/>
              <a:t>retatrutide</a:t>
            </a:r>
            <a:r>
              <a:rPr lang="it-IT" dirty="0"/>
              <a:t> </a:t>
            </a:r>
            <a:r>
              <a:rPr lang="it-IT" dirty="0" err="1"/>
              <a:t>modulates</a:t>
            </a:r>
            <a:r>
              <a:rPr lang="it-IT" dirty="0"/>
              <a:t> </a:t>
            </a:r>
            <a:r>
              <a:rPr lang="it-IT" dirty="0" err="1"/>
              <a:t>glucagon’s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in a way </a:t>
            </a:r>
            <a:r>
              <a:rPr lang="it-IT" dirty="0" err="1"/>
              <a:t>that</a:t>
            </a:r>
            <a:r>
              <a:rPr lang="it-IT" dirty="0"/>
              <a:t> supports weight management.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B40174C-9007-26E2-489B-30F04F376D92}"/>
              </a:ext>
            </a:extLst>
          </p:cNvPr>
          <p:cNvSpPr/>
          <p:nvPr/>
        </p:nvSpPr>
        <p:spPr>
          <a:xfrm>
            <a:off x="2350938" y="-47227"/>
            <a:ext cx="74901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b="1" dirty="0">
                <a:ln/>
                <a:solidFill>
                  <a:schemeClr val="accent3"/>
                </a:solidFill>
              </a:rPr>
              <a:t>GLP-1  receptor-</a:t>
            </a:r>
            <a:r>
              <a:rPr lang="it-IT" sz="4800" b="1" dirty="0" err="1">
                <a:ln/>
                <a:solidFill>
                  <a:schemeClr val="accent3"/>
                </a:solidFill>
              </a:rPr>
              <a:t>agonist</a:t>
            </a:r>
            <a:endParaRPr lang="it-IT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478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FFD43860-0167-E379-64F5-84EAAB6D2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335752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877B60-BC99-86D7-D4FC-4018DD516693}"/>
              </a:ext>
            </a:extLst>
          </p:cNvPr>
          <p:cNvSpPr txBox="1"/>
          <p:nvPr/>
        </p:nvSpPr>
        <p:spPr>
          <a:xfrm>
            <a:off x="519793" y="3930952"/>
            <a:ext cx="111524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CONCLUSIONS</a:t>
            </a:r>
          </a:p>
          <a:p>
            <a:pPr algn="just"/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a meta-</a:t>
            </a:r>
            <a:r>
              <a:rPr lang="it-IT" sz="2400" dirty="0" err="1"/>
              <a:t>analysis</a:t>
            </a:r>
            <a:r>
              <a:rPr lang="it-IT" sz="2400" dirty="0"/>
              <a:t> and meta-</a:t>
            </a:r>
            <a:r>
              <a:rPr lang="it-IT" sz="2400" dirty="0" err="1"/>
              <a:t>regression</a:t>
            </a:r>
            <a:r>
              <a:rPr lang="it-IT" sz="2400" dirty="0"/>
              <a:t> on the </a:t>
            </a:r>
            <a:r>
              <a:rPr lang="it-IT" sz="2400" dirty="0" err="1"/>
              <a:t>older</a:t>
            </a:r>
            <a:r>
              <a:rPr lang="it-IT" sz="2400" dirty="0"/>
              <a:t> and </a:t>
            </a:r>
            <a:r>
              <a:rPr lang="it-IT" sz="2400" dirty="0" err="1"/>
              <a:t>latest</a:t>
            </a:r>
            <a:r>
              <a:rPr lang="it-IT" sz="2400" dirty="0"/>
              <a:t> GLP-1 </a:t>
            </a:r>
            <a:r>
              <a:rPr lang="it-IT" sz="2400" dirty="0" err="1"/>
              <a:t>RAs</a:t>
            </a:r>
            <a:r>
              <a:rPr lang="it-IT" sz="2400" dirty="0"/>
              <a:t>. </a:t>
            </a:r>
            <a:r>
              <a:rPr lang="it-IT" sz="2400" dirty="0">
                <a:highlight>
                  <a:srgbClr val="FFFF00"/>
                </a:highlight>
              </a:rPr>
              <a:t>GLP-1 </a:t>
            </a:r>
            <a:r>
              <a:rPr lang="it-IT" sz="2400" dirty="0" err="1">
                <a:highlight>
                  <a:srgbClr val="FFFF00"/>
                </a:highlight>
              </a:rPr>
              <a:t>RAs</a:t>
            </a:r>
            <a:r>
              <a:rPr lang="it-IT" sz="2400" dirty="0">
                <a:highlight>
                  <a:srgbClr val="FFFF00"/>
                </a:highlight>
              </a:rPr>
              <a:t> </a:t>
            </a:r>
            <a:r>
              <a:rPr lang="it-IT" sz="2400" dirty="0" err="1">
                <a:highlight>
                  <a:srgbClr val="FFFF00"/>
                </a:highlight>
              </a:rPr>
              <a:t>showed</a:t>
            </a:r>
            <a:r>
              <a:rPr lang="it-IT" sz="2400" dirty="0">
                <a:highlight>
                  <a:srgbClr val="FFFF00"/>
                </a:highlight>
              </a:rPr>
              <a:t> </a:t>
            </a:r>
            <a:r>
              <a:rPr lang="it-IT" sz="2400" dirty="0" err="1">
                <a:highlight>
                  <a:srgbClr val="FFFF00"/>
                </a:highlight>
              </a:rPr>
              <a:t>significant</a:t>
            </a:r>
            <a:r>
              <a:rPr lang="it-IT" sz="2400" dirty="0">
                <a:highlight>
                  <a:srgbClr val="FFFF00"/>
                </a:highlight>
              </a:rPr>
              <a:t> </a:t>
            </a:r>
            <a:r>
              <a:rPr lang="it-IT" sz="2400" dirty="0" err="1">
                <a:highlight>
                  <a:srgbClr val="FFFF00"/>
                </a:highlight>
              </a:rPr>
              <a:t>decreases</a:t>
            </a:r>
            <a:r>
              <a:rPr lang="it-IT" sz="2400" dirty="0">
                <a:highlight>
                  <a:srgbClr val="FFFF00"/>
                </a:highlight>
              </a:rPr>
              <a:t> in weight, BMI, and </a:t>
            </a:r>
            <a:r>
              <a:rPr lang="it-IT" sz="2400" dirty="0" err="1">
                <a:highlight>
                  <a:srgbClr val="FFFF00"/>
                </a:highlight>
              </a:rPr>
              <a:t>waist</a:t>
            </a:r>
            <a:r>
              <a:rPr lang="it-IT" sz="2400" dirty="0">
                <a:highlight>
                  <a:srgbClr val="FFFF00"/>
                </a:highlight>
              </a:rPr>
              <a:t> </a:t>
            </a:r>
            <a:r>
              <a:rPr lang="it-IT" sz="2400" dirty="0" err="1">
                <a:highlight>
                  <a:srgbClr val="FFFF00"/>
                </a:highlight>
              </a:rPr>
              <a:t>circumference</a:t>
            </a:r>
            <a:r>
              <a:rPr lang="it-IT" sz="2400" dirty="0"/>
              <a:t>, and the </a:t>
            </a:r>
            <a:r>
              <a:rPr lang="it-IT" sz="2400" dirty="0" err="1"/>
              <a:t>magnitude</a:t>
            </a:r>
            <a:r>
              <a:rPr lang="it-IT" sz="2400" dirty="0"/>
              <a:t> of </a:t>
            </a:r>
            <a:r>
              <a:rPr lang="it-IT" sz="2400" dirty="0" err="1"/>
              <a:t>effect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greater</a:t>
            </a:r>
            <a:r>
              <a:rPr lang="it-IT" sz="2400" dirty="0"/>
              <a:t> in </a:t>
            </a:r>
            <a:r>
              <a:rPr lang="it-IT" sz="2400" dirty="0" err="1"/>
              <a:t>individuals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</a:t>
            </a:r>
            <a:r>
              <a:rPr lang="it-IT" sz="2400" dirty="0" err="1"/>
              <a:t>diabetes</a:t>
            </a:r>
            <a:r>
              <a:rPr lang="it-IT" sz="2400" dirty="0"/>
              <a:t> </a:t>
            </a:r>
            <a:r>
              <a:rPr lang="it-IT" sz="2400" dirty="0" err="1"/>
              <a:t>compared</a:t>
            </a:r>
            <a:r>
              <a:rPr lang="it-IT" sz="2400" dirty="0"/>
              <a:t> with </a:t>
            </a:r>
            <a:r>
              <a:rPr lang="it-IT" sz="2400" dirty="0" err="1"/>
              <a:t>individuals</a:t>
            </a:r>
            <a:r>
              <a:rPr lang="it-IT" sz="2400" dirty="0"/>
              <a:t> with </a:t>
            </a:r>
            <a:r>
              <a:rPr lang="it-IT" sz="2400" dirty="0" err="1"/>
              <a:t>diabetes</a:t>
            </a:r>
            <a:r>
              <a:rPr lang="it-IT" sz="2400" dirty="0"/>
              <a:t>. </a:t>
            </a:r>
            <a:r>
              <a:rPr lang="it-IT" sz="2400" dirty="0" err="1"/>
              <a:t>Furthermore</a:t>
            </a:r>
            <a:r>
              <a:rPr lang="it-IT" sz="2400" dirty="0"/>
              <a:t>, </a:t>
            </a:r>
            <a:r>
              <a:rPr lang="it-IT" sz="2400" dirty="0" err="1"/>
              <a:t>oral</a:t>
            </a:r>
            <a:r>
              <a:rPr lang="it-IT" sz="2400" dirty="0"/>
              <a:t> GLP-1 </a:t>
            </a:r>
            <a:r>
              <a:rPr lang="it-IT" sz="2400" dirty="0" err="1"/>
              <a:t>RAs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comparable </a:t>
            </a:r>
            <a:r>
              <a:rPr lang="it-IT" sz="2400" dirty="0" err="1"/>
              <a:t>efficacies</a:t>
            </a:r>
            <a:r>
              <a:rPr lang="it-IT" sz="2400" dirty="0"/>
              <a:t> and </a:t>
            </a:r>
            <a:r>
              <a:rPr lang="it-IT" sz="2400" dirty="0" err="1"/>
              <a:t>could</a:t>
            </a:r>
            <a:r>
              <a:rPr lang="it-IT" sz="2400" dirty="0"/>
              <a:t> </a:t>
            </a:r>
            <a:r>
              <a:rPr lang="it-IT" sz="2400" dirty="0" err="1"/>
              <a:t>offer</a:t>
            </a:r>
            <a:r>
              <a:rPr lang="it-IT" sz="2400" dirty="0"/>
              <a:t>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patient</a:t>
            </a:r>
            <a:r>
              <a:rPr lang="it-IT" sz="2400" dirty="0"/>
              <a:t> compliance.</a:t>
            </a: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FB63B7-9C02-3B5C-E4EA-E45717654BA6}"/>
              </a:ext>
            </a:extLst>
          </p:cNvPr>
          <p:cNvSpPr txBox="1"/>
          <p:nvPr/>
        </p:nvSpPr>
        <p:spPr>
          <a:xfrm>
            <a:off x="7772400" y="341725"/>
            <a:ext cx="4461782" cy="2860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/>
              <a:t>A </a:t>
            </a:r>
            <a:r>
              <a:rPr lang="it-IT" sz="1600" b="1" dirty="0"/>
              <a:t>meta-</a:t>
            </a:r>
            <a:r>
              <a:rPr lang="it-IT" sz="1600" b="1" dirty="0" err="1"/>
              <a:t>analysis</a:t>
            </a:r>
            <a:r>
              <a:rPr lang="it-IT" sz="1600" b="1" dirty="0"/>
              <a:t> of 47 </a:t>
            </a:r>
            <a:r>
              <a:rPr lang="it-IT" sz="1600" b="1" dirty="0" err="1"/>
              <a:t>randomized</a:t>
            </a:r>
            <a:r>
              <a:rPr lang="it-IT" sz="1600" b="1" dirty="0"/>
              <a:t> </a:t>
            </a:r>
            <a:r>
              <a:rPr lang="it-IT" sz="1600" b="1" dirty="0" err="1"/>
              <a:t>controlled</a:t>
            </a:r>
            <a:r>
              <a:rPr lang="it-IT" sz="1600" b="1" dirty="0"/>
              <a:t> trials (</a:t>
            </a:r>
            <a:r>
              <a:rPr lang="it-IT" sz="1600" b="1" dirty="0" err="1"/>
              <a:t>RCTs</a:t>
            </a:r>
            <a:r>
              <a:rPr lang="it-IT" sz="1600" b="1" dirty="0"/>
              <a:t>)</a:t>
            </a:r>
            <a:r>
              <a:rPr lang="it-IT" sz="1600" dirty="0"/>
              <a:t> </a:t>
            </a:r>
            <a:r>
              <a:rPr lang="it-IT" sz="1600" dirty="0" err="1"/>
              <a:t>including</a:t>
            </a:r>
            <a:r>
              <a:rPr lang="it-IT" sz="1600" dirty="0"/>
              <a:t> </a:t>
            </a:r>
            <a:r>
              <a:rPr lang="it-IT" sz="1600" b="1" dirty="0"/>
              <a:t>23,244 </a:t>
            </a:r>
            <a:r>
              <a:rPr lang="it-IT" sz="1600" b="1" dirty="0" err="1"/>
              <a:t>participants</a:t>
            </a:r>
            <a:r>
              <a:rPr lang="it-IT" sz="1600" dirty="0"/>
              <a:t> with </a:t>
            </a:r>
            <a:r>
              <a:rPr lang="it-IT" sz="1600" dirty="0" err="1"/>
              <a:t>overweight</a:t>
            </a:r>
            <a:r>
              <a:rPr lang="it-IT" sz="1600" dirty="0"/>
              <a:t> or </a:t>
            </a:r>
            <a:r>
              <a:rPr lang="it-IT" sz="1600" dirty="0" err="1"/>
              <a:t>obesity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conducted</a:t>
            </a:r>
            <a:r>
              <a:rPr lang="it-IT" sz="1600" dirty="0"/>
              <a:t>.</a:t>
            </a:r>
          </a:p>
          <a:p>
            <a:pPr>
              <a:buNone/>
            </a:pPr>
            <a:r>
              <a:rPr lang="it-IT" sz="1600" dirty="0" err="1"/>
              <a:t>Compared</a:t>
            </a:r>
            <a:r>
              <a:rPr lang="it-IT" sz="1600" dirty="0"/>
              <a:t> to placebo, </a:t>
            </a:r>
            <a:r>
              <a:rPr lang="it-IT" sz="1600" b="1" dirty="0"/>
              <a:t>GLP‑1 receptor </a:t>
            </a:r>
            <a:r>
              <a:rPr lang="it-IT" sz="1600" b="1" dirty="0" err="1"/>
              <a:t>agonists</a:t>
            </a:r>
            <a:r>
              <a:rPr lang="it-IT" sz="1600" b="1" dirty="0"/>
              <a:t> (GLP‑1 </a:t>
            </a:r>
            <a:r>
              <a:rPr lang="it-IT" sz="1600" b="1" dirty="0" err="1"/>
              <a:t>RAs</a:t>
            </a:r>
            <a:r>
              <a:rPr lang="it-IT" sz="1600" b="1" dirty="0"/>
              <a:t>)</a:t>
            </a:r>
            <a:r>
              <a:rPr lang="it-IT" sz="1600" dirty="0"/>
              <a:t> </a:t>
            </a:r>
            <a:r>
              <a:rPr lang="it-IT" sz="1600" dirty="0" err="1"/>
              <a:t>resulted</a:t>
            </a:r>
            <a:r>
              <a:rPr lang="it-IT" sz="1600" dirty="0"/>
              <a:t> in: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err="1"/>
              <a:t>Average</a:t>
            </a:r>
            <a:r>
              <a:rPr lang="it-IT" sz="1600" b="1" dirty="0"/>
              <a:t> weight </a:t>
            </a:r>
            <a:r>
              <a:rPr lang="it-IT" sz="1600" b="1" dirty="0" err="1"/>
              <a:t>loss</a:t>
            </a:r>
            <a:r>
              <a:rPr lang="it-IT" sz="1600" b="1" dirty="0"/>
              <a:t>: –4.57 kg</a:t>
            </a:r>
            <a:r>
              <a:rPr lang="it-IT" sz="1600" dirty="0"/>
              <a:t> (95% CI –5.35 to –3.78),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/>
              <a:t>BMI </a:t>
            </a:r>
            <a:r>
              <a:rPr lang="it-IT" sz="1600" b="1" dirty="0" err="1"/>
              <a:t>reduction</a:t>
            </a:r>
            <a:r>
              <a:rPr lang="it-IT" sz="1600" b="1" dirty="0"/>
              <a:t>: –2.07 kg/m²</a:t>
            </a:r>
            <a:r>
              <a:rPr lang="it-IT" sz="1600" dirty="0"/>
              <a:t> (95% CI –2.53 to –1.62),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err="1"/>
              <a:t>Waist</a:t>
            </a:r>
            <a:r>
              <a:rPr lang="it-IT" sz="1600" b="1" dirty="0"/>
              <a:t> </a:t>
            </a:r>
            <a:r>
              <a:rPr lang="it-IT" sz="1600" b="1" dirty="0" err="1"/>
              <a:t>circumference</a:t>
            </a:r>
            <a:r>
              <a:rPr lang="it-IT" sz="1600" b="1" dirty="0"/>
              <a:t> </a:t>
            </a:r>
            <a:r>
              <a:rPr lang="it-IT" sz="1600" b="1" dirty="0" err="1"/>
              <a:t>reduction</a:t>
            </a:r>
            <a:r>
              <a:rPr lang="it-IT" sz="1600" b="1" dirty="0"/>
              <a:t>: –4.55 cm</a:t>
            </a:r>
            <a:r>
              <a:rPr lang="it-IT" sz="1600" dirty="0"/>
              <a:t> (95% CI –5.72 to –3.38).</a:t>
            </a:r>
          </a:p>
        </p:txBody>
      </p:sp>
    </p:spTree>
    <p:extLst>
      <p:ext uri="{BB962C8B-B14F-4D97-AF65-F5344CB8AC3E}">
        <p14:creationId xmlns:p14="http://schemas.microsoft.com/office/powerpoint/2010/main" val="53245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2D67F-8DD8-7D08-AA8E-E2A343744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Pagina Web&#10;&#10;Il contenuto generato dall'IA potrebbe non essere corretto.">
            <a:extLst>
              <a:ext uri="{FF2B5EF4-FFF2-40B4-BE49-F238E27FC236}">
                <a16:creationId xmlns:a16="http://schemas.microsoft.com/office/drawing/2014/main" id="{2DC9F172-AA25-5B3E-F49F-931FB3295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1350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5357CF-5147-0BED-0CF3-A2DEF2B88B06}"/>
              </a:ext>
            </a:extLst>
          </p:cNvPr>
          <p:cNvSpPr txBox="1"/>
          <p:nvPr/>
        </p:nvSpPr>
        <p:spPr>
          <a:xfrm>
            <a:off x="0" y="3347357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1" dirty="0" err="1"/>
              <a:t>Expanded</a:t>
            </a:r>
            <a:r>
              <a:rPr lang="it-IT" sz="1400" b="1" dirty="0"/>
              <a:t> </a:t>
            </a:r>
            <a:r>
              <a:rPr lang="it-IT" sz="1400" b="1" dirty="0" err="1"/>
              <a:t>Indications</a:t>
            </a:r>
            <a:br>
              <a:rPr lang="it-IT" sz="1400" dirty="0"/>
            </a:br>
            <a:r>
              <a:rPr lang="it-IT" sz="1400" dirty="0"/>
              <a:t>The </a:t>
            </a:r>
            <a:r>
              <a:rPr lang="it-IT" sz="1400" dirty="0" err="1"/>
              <a:t>guidelines</a:t>
            </a:r>
            <a:r>
              <a:rPr lang="it-IT" sz="1400" dirty="0"/>
              <a:t> </a:t>
            </a:r>
            <a:r>
              <a:rPr lang="it-IT" sz="1400" dirty="0" err="1"/>
              <a:t>recommend</a:t>
            </a:r>
            <a:r>
              <a:rPr lang="it-IT" sz="1400" dirty="0"/>
              <a:t> the use of </a:t>
            </a:r>
            <a:r>
              <a:rPr lang="it-IT" sz="1400" b="1" dirty="0" err="1"/>
              <a:t>EBMTs</a:t>
            </a:r>
            <a:r>
              <a:rPr lang="it-IT" sz="1400" dirty="0"/>
              <a:t> in </a:t>
            </a:r>
            <a:r>
              <a:rPr lang="it-IT" sz="1400" dirty="0" err="1"/>
              <a:t>combination</a:t>
            </a:r>
            <a:r>
              <a:rPr lang="it-IT" sz="1400" dirty="0"/>
              <a:t> with lifestyle </a:t>
            </a:r>
            <a:r>
              <a:rPr lang="it-IT" sz="1400" dirty="0" err="1"/>
              <a:t>modification</a:t>
            </a:r>
            <a:r>
              <a:rPr lang="it-IT" sz="1400" dirty="0"/>
              <a:t> for </a:t>
            </a:r>
            <a:r>
              <a:rPr lang="it-IT" sz="1400" dirty="0" err="1"/>
              <a:t>patients</a:t>
            </a:r>
            <a:r>
              <a:rPr lang="it-IT" sz="1400" dirty="0"/>
              <a:t> with: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/>
              <a:t>BMI ≥ 30 kg/m²</a:t>
            </a:r>
            <a:r>
              <a:rPr lang="it-IT" sz="1400" dirty="0"/>
              <a:t>, and </a:t>
            </a:r>
            <a:r>
              <a:rPr lang="it-IT" sz="1400" dirty="0" err="1"/>
              <a:t>also</a:t>
            </a:r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/>
              <a:t>BMI 27–29.9 kg/m²</a:t>
            </a:r>
            <a:r>
              <a:rPr lang="it-IT" sz="1400" dirty="0"/>
              <a:t> </a:t>
            </a:r>
            <a:r>
              <a:rPr lang="it-IT" sz="1400" dirty="0" err="1"/>
              <a:t>if</a:t>
            </a:r>
            <a:r>
              <a:rPr lang="it-IT" sz="1400" dirty="0"/>
              <a:t> </a:t>
            </a:r>
            <a:r>
              <a:rPr lang="it-IT" sz="1400" dirty="0" err="1"/>
              <a:t>they</a:t>
            </a:r>
            <a:r>
              <a:rPr lang="it-IT" sz="1400" dirty="0"/>
              <a:t> </a:t>
            </a:r>
            <a:r>
              <a:rPr lang="it-IT" sz="1400" dirty="0" err="1"/>
              <a:t>have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least</a:t>
            </a:r>
            <a:r>
              <a:rPr lang="it-IT" sz="1400" dirty="0"/>
              <a:t> one </a:t>
            </a:r>
            <a:r>
              <a:rPr lang="it-IT" sz="1400" dirty="0" err="1"/>
              <a:t>obesity-related</a:t>
            </a:r>
            <a:r>
              <a:rPr lang="it-IT" sz="1400" dirty="0"/>
              <a:t> </a:t>
            </a:r>
            <a:r>
              <a:rPr lang="it-IT" sz="1400" dirty="0" err="1"/>
              <a:t>comorbidity</a:t>
            </a:r>
            <a:r>
              <a:rPr lang="it-IT" sz="1400" dirty="0"/>
              <a:t>.</a:t>
            </a:r>
          </a:p>
          <a:p>
            <a:pPr>
              <a:buNone/>
            </a:pPr>
            <a:r>
              <a:rPr lang="it-IT" sz="1400" b="1" dirty="0" err="1"/>
              <a:t>Recommended</a:t>
            </a:r>
            <a:r>
              <a:rPr lang="it-IT" sz="1400" b="1" dirty="0"/>
              <a:t> Techniques</a:t>
            </a:r>
            <a:br>
              <a:rPr lang="it-IT" sz="1400" dirty="0"/>
            </a:br>
            <a:r>
              <a:rPr lang="it-IT" sz="1400" dirty="0"/>
              <a:t>The </a:t>
            </a:r>
            <a:r>
              <a:rPr lang="it-IT" sz="1400" dirty="0" err="1"/>
              <a:t>main</a:t>
            </a:r>
            <a:r>
              <a:rPr lang="it-IT" sz="1400" dirty="0"/>
              <a:t> </a:t>
            </a:r>
            <a:r>
              <a:rPr lang="it-IT" sz="1400" dirty="0" err="1"/>
              <a:t>endoscopic</a:t>
            </a:r>
            <a:r>
              <a:rPr lang="it-IT" sz="1400" dirty="0"/>
              <a:t> </a:t>
            </a:r>
            <a:r>
              <a:rPr lang="it-IT" sz="1400" dirty="0" err="1"/>
              <a:t>interventions</a:t>
            </a:r>
            <a:r>
              <a:rPr lang="it-IT" sz="1400" dirty="0"/>
              <a:t> </a:t>
            </a:r>
            <a:r>
              <a:rPr lang="it-IT" sz="1400" dirty="0" err="1"/>
              <a:t>supported</a:t>
            </a:r>
            <a:r>
              <a:rPr lang="it-IT" sz="1400" dirty="0"/>
              <a:t>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 err="1"/>
              <a:t>Intragastric</a:t>
            </a:r>
            <a:r>
              <a:rPr lang="it-IT" sz="1400" b="1" dirty="0"/>
              <a:t> balloons (</a:t>
            </a:r>
            <a:r>
              <a:rPr lang="it-IT" sz="1400" b="1" dirty="0" err="1"/>
              <a:t>IGBs</a:t>
            </a:r>
            <a:r>
              <a:rPr lang="it-IT" sz="1400" b="1" dirty="0"/>
              <a:t>)</a:t>
            </a:r>
            <a:r>
              <a:rPr lang="it-IT" sz="1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b="1" dirty="0" err="1"/>
              <a:t>Endoscopic</a:t>
            </a:r>
            <a:r>
              <a:rPr lang="it-IT" sz="1400" b="1" dirty="0"/>
              <a:t> </a:t>
            </a:r>
            <a:r>
              <a:rPr lang="it-IT" sz="1400" b="1" dirty="0" err="1"/>
              <a:t>gastric</a:t>
            </a:r>
            <a:r>
              <a:rPr lang="it-IT" sz="1400" b="1" dirty="0"/>
              <a:t> </a:t>
            </a:r>
            <a:r>
              <a:rPr lang="it-IT" sz="1400" b="1" dirty="0" err="1"/>
              <a:t>remodeling</a:t>
            </a:r>
            <a:r>
              <a:rPr lang="it-IT" sz="1400" b="1" dirty="0"/>
              <a:t> </a:t>
            </a:r>
            <a:r>
              <a:rPr lang="it-IT" sz="1400" b="1" dirty="0" err="1"/>
              <a:t>procedures</a:t>
            </a:r>
            <a:r>
              <a:rPr lang="it-IT" sz="1400" dirty="0"/>
              <a:t> (e.g., </a:t>
            </a:r>
            <a:r>
              <a:rPr lang="it-IT" sz="1400" dirty="0" err="1"/>
              <a:t>endoscopic</a:t>
            </a:r>
            <a:r>
              <a:rPr lang="it-IT" sz="1400" dirty="0"/>
              <a:t> sleeve </a:t>
            </a:r>
            <a:r>
              <a:rPr lang="it-IT" sz="1400" dirty="0" err="1"/>
              <a:t>gastroplasty</a:t>
            </a:r>
            <a:r>
              <a:rPr lang="it-IT" sz="1400" dirty="0"/>
              <a:t>).</a:t>
            </a:r>
          </a:p>
          <a:p>
            <a:pPr>
              <a:buNone/>
            </a:pPr>
            <a:r>
              <a:rPr lang="it-IT" sz="1400" b="1" dirty="0" err="1"/>
              <a:t>Multidisciplinary</a:t>
            </a:r>
            <a:r>
              <a:rPr lang="it-IT" sz="1400" b="1" dirty="0"/>
              <a:t> </a:t>
            </a:r>
            <a:r>
              <a:rPr lang="it-IT" sz="1400" b="1" dirty="0" err="1"/>
              <a:t>Approach</a:t>
            </a:r>
            <a:r>
              <a:rPr lang="it-IT" sz="1400" b="1" dirty="0"/>
              <a:t> </a:t>
            </a:r>
            <a:r>
              <a:rPr lang="it-IT" sz="1400" b="1" dirty="0" err="1"/>
              <a:t>Required</a:t>
            </a:r>
            <a:br>
              <a:rPr lang="it-IT" sz="1400" dirty="0"/>
            </a:br>
            <a:r>
              <a:rPr lang="it-IT" sz="1400" dirty="0" err="1"/>
              <a:t>These</a:t>
            </a:r>
            <a:r>
              <a:rPr lang="it-IT" sz="1400" dirty="0"/>
              <a:t> therapies must </a:t>
            </a:r>
            <a:r>
              <a:rPr lang="it-IT" sz="1400" dirty="0" err="1"/>
              <a:t>always</a:t>
            </a:r>
            <a:r>
              <a:rPr lang="it-IT" sz="1400" dirty="0"/>
              <a:t> be </a:t>
            </a:r>
            <a:r>
              <a:rPr lang="it-IT" sz="1400" dirty="0" err="1"/>
              <a:t>combined</a:t>
            </a:r>
            <a:r>
              <a:rPr lang="it-IT" sz="1400" dirty="0"/>
              <a:t> with: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Lifestyle </a:t>
            </a:r>
            <a:r>
              <a:rPr lang="it-IT" sz="1400" dirty="0" err="1"/>
              <a:t>interventions</a:t>
            </a:r>
            <a:r>
              <a:rPr lang="it-IT" sz="14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Nutritional</a:t>
            </a:r>
            <a:r>
              <a:rPr lang="it-IT" sz="1400" dirty="0"/>
              <a:t> counseling,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Physical</a:t>
            </a:r>
            <a:r>
              <a:rPr lang="it-IT" sz="1400" dirty="0"/>
              <a:t> activity,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Multidisciplinary</a:t>
            </a:r>
            <a:r>
              <a:rPr lang="it-IT" sz="1400" dirty="0"/>
              <a:t> follow-up care to </a:t>
            </a:r>
            <a:r>
              <a:rPr lang="it-IT" sz="1400" dirty="0" err="1"/>
              <a:t>optimize</a:t>
            </a:r>
            <a:r>
              <a:rPr lang="it-IT" sz="1400" dirty="0"/>
              <a:t> and </a:t>
            </a:r>
            <a:r>
              <a:rPr lang="it-IT" sz="1400" dirty="0" err="1"/>
              <a:t>sustain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r>
              <a:rPr lang="it-IT" sz="1400" dirty="0"/>
              <a:t> </a:t>
            </a:r>
            <a:r>
              <a:rPr lang="it-IT" sz="1400" dirty="0" err="1"/>
              <a:t>outcomes</a:t>
            </a:r>
            <a:r>
              <a:rPr lang="it-IT" sz="1400" dirty="0"/>
              <a:t>.</a:t>
            </a:r>
          </a:p>
        </p:txBody>
      </p:sp>
      <p:pic>
        <p:nvPicPr>
          <p:cNvPr id="7" name="Immagine 6" descr="Immagine che contiene testo, design&#10;&#10;Il contenuto generato dall'IA potrebbe non essere corretto.">
            <a:extLst>
              <a:ext uri="{FF2B5EF4-FFF2-40B4-BE49-F238E27FC236}">
                <a16:creationId xmlns:a16="http://schemas.microsoft.com/office/drawing/2014/main" id="{E3BF1490-BC59-FDDA-9983-FF400F48D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100"/>
            <a:ext cx="60706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BD95D-D4B5-1D22-7B39-54BCFDB4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o, Carne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5B32231E-AD83-3F67-3A33-F36AB7038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" y="4163786"/>
            <a:ext cx="2989569" cy="26942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077296-4A04-C230-B082-64EC9398F4E3}"/>
              </a:ext>
            </a:extLst>
          </p:cNvPr>
          <p:cNvSpPr txBox="1"/>
          <p:nvPr/>
        </p:nvSpPr>
        <p:spPr>
          <a:xfrm>
            <a:off x="5264605" y="394692"/>
            <a:ext cx="692739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 err="1"/>
              <a:t>Indications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 err="1"/>
              <a:t>Recommended</a:t>
            </a:r>
            <a:r>
              <a:rPr lang="it-IT" dirty="0"/>
              <a:t> for </a:t>
            </a:r>
            <a:r>
              <a:rPr lang="it-IT" dirty="0" err="1"/>
              <a:t>patients</a:t>
            </a:r>
            <a:r>
              <a:rPr lang="it-IT" dirty="0"/>
              <a:t> with class I and II </a:t>
            </a:r>
            <a:r>
              <a:rPr lang="it-IT" dirty="0" err="1"/>
              <a:t>obesity</a:t>
            </a:r>
            <a:r>
              <a:rPr lang="it-IT" dirty="0"/>
              <a:t>, with a BMI </a:t>
            </a:r>
            <a:r>
              <a:rPr lang="it-IT" dirty="0" err="1"/>
              <a:t>between</a:t>
            </a:r>
            <a:r>
              <a:rPr lang="it-IT" dirty="0"/>
              <a:t> 30 and 40.</a:t>
            </a:r>
          </a:p>
          <a:p>
            <a:pPr>
              <a:buNone/>
            </a:pPr>
            <a:r>
              <a:rPr lang="it-IT" b="1" dirty="0" err="1"/>
              <a:t>Efficacy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Total body weight </a:t>
            </a:r>
            <a:r>
              <a:rPr lang="it-IT" dirty="0" err="1"/>
              <a:t>loss</a:t>
            </a:r>
            <a:r>
              <a:rPr lang="it-IT" dirty="0"/>
              <a:t> of 16–17% and </a:t>
            </a:r>
            <a:r>
              <a:rPr lang="it-IT" dirty="0" err="1"/>
              <a:t>excess</a:t>
            </a:r>
            <a:r>
              <a:rPr lang="it-IT" dirty="0"/>
              <a:t> weight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60% and 67% </a:t>
            </a:r>
            <a:r>
              <a:rPr lang="it-IT" dirty="0" err="1"/>
              <a:t>at</a:t>
            </a:r>
            <a:r>
              <a:rPr lang="it-IT" dirty="0"/>
              <a:t> 18–24 </a:t>
            </a:r>
            <a:r>
              <a:rPr lang="it-IT" dirty="0" err="1"/>
              <a:t>months</a:t>
            </a:r>
            <a:r>
              <a:rPr lang="it-IT" dirty="0"/>
              <a:t>.</a:t>
            </a:r>
          </a:p>
          <a:p>
            <a:pPr>
              <a:buNone/>
            </a:pPr>
            <a:r>
              <a:rPr lang="it-IT" b="1" dirty="0" err="1"/>
              <a:t>Safety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 err="1"/>
              <a:t>Serious</a:t>
            </a:r>
            <a:r>
              <a:rPr lang="it-IT" dirty="0"/>
              <a:t> </a:t>
            </a:r>
            <a:r>
              <a:rPr lang="it-IT" dirty="0" err="1"/>
              <a:t>complications</a:t>
            </a:r>
            <a:r>
              <a:rPr lang="it-IT" dirty="0"/>
              <a:t> are rare, with rates </a:t>
            </a:r>
            <a:r>
              <a:rPr lang="it-IT" dirty="0" err="1"/>
              <a:t>below</a:t>
            </a:r>
            <a:r>
              <a:rPr lang="it-IT" dirty="0"/>
              <a:t> 1%.</a:t>
            </a:r>
          </a:p>
          <a:p>
            <a:pPr>
              <a:buNone/>
            </a:pPr>
            <a:r>
              <a:rPr lang="it-IT" b="1" dirty="0" err="1"/>
              <a:t>Durability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Medium-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are </a:t>
            </a:r>
            <a:r>
              <a:rPr lang="it-IT" dirty="0" err="1"/>
              <a:t>promising</a:t>
            </a:r>
            <a:r>
              <a:rPr lang="it-IT" dirty="0"/>
              <a:t>, with </a:t>
            </a:r>
            <a:r>
              <a:rPr lang="it-IT" dirty="0" err="1"/>
              <a:t>significant</a:t>
            </a:r>
            <a:r>
              <a:rPr lang="it-IT" dirty="0"/>
              <a:t> weight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maintained</a:t>
            </a:r>
            <a:r>
              <a:rPr lang="it-IT" dirty="0"/>
              <a:t> up to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.</a:t>
            </a:r>
          </a:p>
          <a:p>
            <a:pPr>
              <a:buNone/>
            </a:pPr>
            <a:r>
              <a:rPr lang="it-IT" b="1" dirty="0"/>
              <a:t>Combination with </a:t>
            </a:r>
            <a:r>
              <a:rPr lang="it-IT" b="1" dirty="0" err="1"/>
              <a:t>Medications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ESG can be </a:t>
            </a:r>
            <a:r>
              <a:rPr lang="it-IT" dirty="0" err="1"/>
              <a:t>combined</a:t>
            </a:r>
            <a:r>
              <a:rPr lang="it-IT" dirty="0"/>
              <a:t> with weight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medications</a:t>
            </a:r>
            <a:r>
              <a:rPr lang="it-IT" dirty="0"/>
              <a:t>,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outcomes</a:t>
            </a:r>
            <a:r>
              <a:rPr lang="it-IT" dirty="0"/>
              <a:t>.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r>
              <a:rPr lang="it-IT" b="1" dirty="0" err="1"/>
              <a:t>Conclusions</a:t>
            </a:r>
            <a:r>
              <a:rPr lang="it-IT" b="1" dirty="0"/>
              <a:t>:</a:t>
            </a:r>
            <a:br>
              <a:rPr lang="it-IT" dirty="0"/>
            </a:br>
            <a:r>
              <a:rPr lang="it-IT" dirty="0"/>
              <a:t>ESG </a:t>
            </a:r>
            <a:r>
              <a:rPr lang="it-IT" dirty="0" err="1"/>
              <a:t>is</a:t>
            </a:r>
            <a:r>
              <a:rPr lang="it-IT" dirty="0"/>
              <a:t> a safe and </a:t>
            </a:r>
            <a:r>
              <a:rPr lang="it-IT" dirty="0" err="1"/>
              <a:t>effective</a:t>
            </a:r>
            <a:r>
              <a:rPr lang="it-IT" dirty="0"/>
              <a:t> procedure for </a:t>
            </a:r>
            <a:r>
              <a:rPr lang="it-IT" dirty="0" err="1"/>
              <a:t>treating</a:t>
            </a:r>
            <a:r>
              <a:rPr lang="it-IT" dirty="0"/>
              <a:t> class I and II </a:t>
            </a:r>
            <a:r>
              <a:rPr lang="it-IT" dirty="0" err="1"/>
              <a:t>obesity</a:t>
            </a:r>
            <a:r>
              <a:rPr lang="it-IT" dirty="0"/>
              <a:t>, with </a:t>
            </a:r>
            <a:r>
              <a:rPr lang="it-IT" dirty="0" err="1"/>
              <a:t>durable</a:t>
            </a:r>
            <a:r>
              <a:rPr lang="it-IT" dirty="0"/>
              <a:t> medium-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.</a:t>
            </a:r>
          </a:p>
        </p:txBody>
      </p:sp>
      <p:pic>
        <p:nvPicPr>
          <p:cNvPr id="7" name="Immagine 6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201393E7-5E46-5724-E1B0-34E6761B5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4605" cy="39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FD2AF-419A-ED5F-4A0C-DD7FDE6A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&#10;&#10;Il contenuto generato dall'IA potrebbe non essere corretto.">
            <a:extLst>
              <a:ext uri="{FF2B5EF4-FFF2-40B4-BE49-F238E27FC236}">
                <a16:creationId xmlns:a16="http://schemas.microsoft.com/office/drawing/2014/main" id="{31CC1B91-A912-F739-9A08-344EABE32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53" y="1092200"/>
            <a:ext cx="4114800" cy="4673600"/>
          </a:xfrm>
          <a:prstGeom prst="rect">
            <a:avLst/>
          </a:prstGeom>
        </p:spPr>
      </p:pic>
      <p:pic>
        <p:nvPicPr>
          <p:cNvPr id="7" name="Immagine 6" descr="Immagine che contiene testo, schermata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6854A068-46A7-4F40-94CC-0BB10FA29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70"/>
            <a:ext cx="7298871" cy="38699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FEB0AD-9272-205D-E05F-F8F7FE26FA4C}"/>
              </a:ext>
            </a:extLst>
          </p:cNvPr>
          <p:cNvSpPr txBox="1"/>
          <p:nvPr/>
        </p:nvSpPr>
        <p:spPr>
          <a:xfrm>
            <a:off x="547006" y="3980577"/>
            <a:ext cx="62048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✅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Efficacy</a:t>
            </a:r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Total Body Weight Loss (TWL):</a:t>
            </a:r>
            <a:br>
              <a:rPr lang="it-IT" b="0" i="0" u="none" strike="noStrike" dirty="0">
                <a:solidFill>
                  <a:srgbClr val="000000"/>
                </a:solidFill>
                <a:effectLst/>
              </a:rPr>
            </a:b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–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16.4%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average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loss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(95% CI: 15.3–17.5%; I² = 91.2%) </a:t>
            </a:r>
          </a:p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⚠️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Safety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&amp;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Tolerability</a:t>
            </a:r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Early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removal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(&lt;3 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mo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):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5.7% (95% CI: 3.5–7.8%)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Stomach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ulcer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cases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1.1% (95% CI: 0.8–1.4%)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✅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Conclusion</a:t>
            </a:r>
            <a:endParaRPr lang="it-IT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aIGB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provides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significant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sustained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weight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loss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Safety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profile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acceptable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7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DD68F-560D-E321-2BF8-2DFECE1D3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8F13B60C-0A1C-623B-1463-3A2F9393D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01199"/>
            <a:ext cx="5820529" cy="230083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7FB246-5B9B-DB06-340D-671D51A6821B}"/>
              </a:ext>
            </a:extLst>
          </p:cNvPr>
          <p:cNvSpPr txBox="1"/>
          <p:nvPr/>
        </p:nvSpPr>
        <p:spPr>
          <a:xfrm>
            <a:off x="6371470" y="105012"/>
            <a:ext cx="5706230" cy="35394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1" dirty="0" err="1"/>
              <a:t>Intragastric</a:t>
            </a:r>
            <a:r>
              <a:rPr lang="it-IT" sz="1400" b="1" dirty="0"/>
              <a:t> Balloon (IGB):</a:t>
            </a:r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Produces</a:t>
            </a:r>
            <a:r>
              <a:rPr lang="it-IT" sz="1400" dirty="0"/>
              <a:t> </a:t>
            </a:r>
            <a:r>
              <a:rPr lang="it-IT" sz="1400" b="1" dirty="0"/>
              <a:t>more </a:t>
            </a:r>
            <a:r>
              <a:rPr lang="it-IT" sz="1400" b="1" dirty="0" err="1"/>
              <a:t>rapid</a:t>
            </a:r>
            <a:r>
              <a:rPr lang="it-IT" sz="1400" b="1" dirty="0"/>
              <a:t> weight </a:t>
            </a:r>
            <a:r>
              <a:rPr lang="it-IT" sz="1400" b="1" dirty="0" err="1"/>
              <a:t>loss</a:t>
            </a:r>
            <a:r>
              <a:rPr lang="it-IT" sz="1400" dirty="0"/>
              <a:t> in the first 3–6 </a:t>
            </a:r>
            <a:r>
              <a:rPr lang="it-IT" sz="1400" dirty="0" err="1"/>
              <a:t>months</a:t>
            </a:r>
            <a:r>
              <a:rPr lang="it-IT" sz="1400" dirty="0"/>
              <a:t> (−12.7 kg vs. −9.4 kg).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Associated with </a:t>
            </a:r>
            <a:r>
              <a:rPr lang="it-IT" sz="1400" b="1" dirty="0" err="1"/>
              <a:t>significant</a:t>
            </a:r>
            <a:r>
              <a:rPr lang="it-IT" sz="1400" b="1" dirty="0"/>
              <a:t> weight </a:t>
            </a:r>
            <a:r>
              <a:rPr lang="it-IT" sz="1400" b="1" dirty="0" err="1"/>
              <a:t>regain</a:t>
            </a:r>
            <a:r>
              <a:rPr lang="it-IT" sz="1400" dirty="0"/>
              <a:t> after </a:t>
            </a:r>
            <a:r>
              <a:rPr lang="it-IT" sz="1400" dirty="0" err="1"/>
              <a:t>removal</a:t>
            </a:r>
            <a:r>
              <a:rPr lang="it-IT" sz="1400" dirty="0"/>
              <a:t> (</a:t>
            </a:r>
            <a:r>
              <a:rPr lang="it-IT" sz="1400" dirty="0" err="1"/>
              <a:t>average</a:t>
            </a:r>
            <a:r>
              <a:rPr lang="it-IT" sz="1400" dirty="0"/>
              <a:t> +3 kg from 6 to 12 </a:t>
            </a:r>
            <a:r>
              <a:rPr lang="it-IT" sz="1400" dirty="0" err="1"/>
              <a:t>months</a:t>
            </a:r>
            <a:r>
              <a:rPr lang="it-IT" sz="1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Best </a:t>
            </a:r>
            <a:r>
              <a:rPr lang="it-IT" sz="1400" dirty="0" err="1"/>
              <a:t>used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a </a:t>
            </a:r>
            <a:r>
              <a:rPr lang="it-IT" sz="1400" b="1" dirty="0"/>
              <a:t>short-</a:t>
            </a:r>
            <a:r>
              <a:rPr lang="it-IT" sz="1400" b="1" dirty="0" err="1"/>
              <a:t>term</a:t>
            </a:r>
            <a:r>
              <a:rPr lang="it-IT" sz="1400" b="1" dirty="0"/>
              <a:t> bridge to surgery</a:t>
            </a:r>
            <a:r>
              <a:rPr lang="it-IT" sz="1400" dirty="0"/>
              <a:t>, </a:t>
            </a:r>
            <a:r>
              <a:rPr lang="it-IT" sz="1400" dirty="0" err="1"/>
              <a:t>especially</a:t>
            </a:r>
            <a:r>
              <a:rPr lang="it-IT" sz="1400" dirty="0"/>
              <a:t> in </a:t>
            </a:r>
            <a:r>
              <a:rPr lang="it-IT" sz="1400" dirty="0" err="1"/>
              <a:t>preoperative</a:t>
            </a:r>
            <a:r>
              <a:rPr lang="it-IT" sz="1400" dirty="0"/>
              <a:t> </a:t>
            </a:r>
            <a:r>
              <a:rPr lang="it-IT" sz="1400" dirty="0" err="1"/>
              <a:t>candidates</a:t>
            </a:r>
            <a:r>
              <a:rPr lang="it-IT" sz="1400" dirty="0"/>
              <a:t>.</a:t>
            </a:r>
          </a:p>
          <a:p>
            <a:pPr>
              <a:buNone/>
            </a:pPr>
            <a:r>
              <a:rPr lang="it-IT" sz="1400" b="1" dirty="0" err="1"/>
              <a:t>Semaglutide</a:t>
            </a:r>
            <a:r>
              <a:rPr lang="it-IT" sz="1400" b="1" dirty="0"/>
              <a:t>:</a:t>
            </a:r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Induces</a:t>
            </a:r>
            <a:r>
              <a:rPr lang="it-IT" sz="1400" dirty="0"/>
              <a:t> </a:t>
            </a:r>
            <a:r>
              <a:rPr lang="it-IT" sz="1400" b="1" dirty="0"/>
              <a:t>more </a:t>
            </a:r>
            <a:r>
              <a:rPr lang="it-IT" sz="1400" b="1" dirty="0" err="1"/>
              <a:t>gradual</a:t>
            </a:r>
            <a:r>
              <a:rPr lang="it-IT" sz="1400" b="1" dirty="0"/>
              <a:t> </a:t>
            </a:r>
            <a:r>
              <a:rPr lang="it-IT" sz="1400" b="1" dirty="0" err="1"/>
              <a:t>but</a:t>
            </a:r>
            <a:r>
              <a:rPr lang="it-IT" sz="1400" b="1" dirty="0"/>
              <a:t> </a:t>
            </a:r>
            <a:r>
              <a:rPr lang="it-IT" sz="1400" b="1" dirty="0" err="1"/>
              <a:t>sustained</a:t>
            </a:r>
            <a:r>
              <a:rPr lang="it-IT" sz="1400" b="1" dirty="0"/>
              <a:t> weight </a:t>
            </a:r>
            <a:r>
              <a:rPr lang="it-IT" sz="1400" b="1" dirty="0" err="1"/>
              <a:t>loss</a:t>
            </a:r>
            <a:r>
              <a:rPr lang="it-IT" sz="1400" dirty="0"/>
              <a:t> (</a:t>
            </a:r>
            <a:r>
              <a:rPr lang="it-IT" sz="1400" dirty="0" err="1"/>
              <a:t>continued</a:t>
            </a:r>
            <a:r>
              <a:rPr lang="it-IT" sz="1400" dirty="0"/>
              <a:t> weight </a:t>
            </a:r>
            <a:r>
              <a:rPr lang="it-IT" sz="1400" dirty="0" err="1"/>
              <a:t>reduction</a:t>
            </a:r>
            <a:r>
              <a:rPr lang="it-IT" sz="1400" dirty="0"/>
              <a:t> up to 12 </a:t>
            </a:r>
            <a:r>
              <a:rPr lang="it-IT" sz="1400" dirty="0" err="1"/>
              <a:t>months</a:t>
            </a:r>
            <a:r>
              <a:rPr lang="it-IT" sz="1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Shows </a:t>
            </a:r>
            <a:r>
              <a:rPr lang="it-IT" sz="1400" b="1" dirty="0" err="1"/>
              <a:t>better</a:t>
            </a:r>
            <a:r>
              <a:rPr lang="it-IT" sz="1400" b="1" dirty="0"/>
              <a:t> long-</a:t>
            </a:r>
            <a:r>
              <a:rPr lang="it-IT" sz="1400" b="1" dirty="0" err="1"/>
              <a:t>term</a:t>
            </a:r>
            <a:r>
              <a:rPr lang="it-IT" sz="1400" b="1" dirty="0"/>
              <a:t> </a:t>
            </a:r>
            <a:r>
              <a:rPr lang="it-IT" sz="1400" b="1" dirty="0" err="1"/>
              <a:t>maintenance</a:t>
            </a:r>
            <a:r>
              <a:rPr lang="it-IT" sz="1400" dirty="0"/>
              <a:t> </a:t>
            </a:r>
            <a:r>
              <a:rPr lang="it-IT" sz="1400" dirty="0" err="1"/>
              <a:t>compared</a:t>
            </a:r>
            <a:r>
              <a:rPr lang="it-IT" sz="1400" dirty="0"/>
              <a:t> to IGB.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Overall </a:t>
            </a:r>
            <a:r>
              <a:rPr lang="it-IT" sz="1400" b="1" dirty="0" err="1"/>
              <a:t>Recommendation</a:t>
            </a:r>
            <a:r>
              <a:rPr lang="it-IT" sz="1400" b="1" dirty="0"/>
              <a:t>:</a:t>
            </a:r>
            <a:endParaRPr lang="it-IT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 err="1"/>
              <a:t>Semaglutide</a:t>
            </a:r>
            <a:r>
              <a:rPr lang="it-IT" sz="1400" dirty="0"/>
              <a:t> </a:t>
            </a:r>
            <a:r>
              <a:rPr lang="it-IT" sz="1400" dirty="0" err="1"/>
              <a:t>may</a:t>
            </a:r>
            <a:r>
              <a:rPr lang="it-IT" sz="1400" dirty="0"/>
              <a:t> be more appropriate for </a:t>
            </a:r>
            <a:r>
              <a:rPr lang="it-IT" sz="1400" b="1" dirty="0"/>
              <a:t>long-</a:t>
            </a:r>
            <a:r>
              <a:rPr lang="it-IT" sz="1400" b="1" dirty="0" err="1"/>
              <a:t>term</a:t>
            </a:r>
            <a:r>
              <a:rPr lang="it-IT" sz="1400" b="1" dirty="0"/>
              <a:t> </a:t>
            </a:r>
            <a:r>
              <a:rPr lang="it-IT" sz="1400" b="1" dirty="0" err="1"/>
              <a:t>obesity</a:t>
            </a:r>
            <a:r>
              <a:rPr lang="it-IT" sz="1400" b="1" dirty="0"/>
              <a:t> management</a:t>
            </a:r>
            <a:r>
              <a:rPr lang="it-IT" sz="1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/>
              <a:t>Future </a:t>
            </a:r>
            <a:r>
              <a:rPr lang="it-IT" sz="1400" dirty="0" err="1"/>
              <a:t>research</a:t>
            </a:r>
            <a:r>
              <a:rPr lang="it-IT" sz="1400" dirty="0"/>
              <a:t> </a:t>
            </a:r>
            <a:r>
              <a:rPr lang="it-IT" sz="1400" dirty="0" err="1"/>
              <a:t>should</a:t>
            </a:r>
            <a:r>
              <a:rPr lang="it-IT" sz="1400" dirty="0"/>
              <a:t> </a:t>
            </a:r>
            <a:r>
              <a:rPr lang="it-IT" sz="1400" dirty="0" err="1"/>
              <a:t>explore</a:t>
            </a:r>
            <a:r>
              <a:rPr lang="it-IT" sz="1400" dirty="0"/>
              <a:t> </a:t>
            </a:r>
            <a:r>
              <a:rPr lang="it-IT" sz="1400" b="1" dirty="0" err="1"/>
              <a:t>combined</a:t>
            </a:r>
            <a:r>
              <a:rPr lang="it-IT" sz="1400" b="1" dirty="0"/>
              <a:t> therapy</a:t>
            </a:r>
            <a:r>
              <a:rPr lang="it-IT" sz="1400" dirty="0"/>
              <a:t> (IGB + </a:t>
            </a:r>
            <a:r>
              <a:rPr lang="it-IT" sz="1400" dirty="0" err="1"/>
              <a:t>semaglutide</a:t>
            </a:r>
            <a:r>
              <a:rPr lang="it-IT" sz="1400" dirty="0"/>
              <a:t>) to </a:t>
            </a:r>
            <a:r>
              <a:rPr lang="it-IT" sz="1400" dirty="0" err="1"/>
              <a:t>optimize</a:t>
            </a:r>
            <a:r>
              <a:rPr lang="it-IT" sz="1400" dirty="0"/>
              <a:t> </a:t>
            </a:r>
            <a:r>
              <a:rPr lang="it-IT" sz="1400" dirty="0" err="1"/>
              <a:t>both</a:t>
            </a:r>
            <a:r>
              <a:rPr lang="it-IT" sz="1400" dirty="0"/>
              <a:t> </a:t>
            </a:r>
            <a:r>
              <a:rPr lang="it-IT" sz="1400" dirty="0" err="1"/>
              <a:t>early</a:t>
            </a:r>
            <a:r>
              <a:rPr lang="it-IT" sz="1400" dirty="0"/>
              <a:t> and </a:t>
            </a:r>
            <a:r>
              <a:rPr lang="it-IT" sz="1400" dirty="0" err="1"/>
              <a:t>sustained</a:t>
            </a:r>
            <a:r>
              <a:rPr lang="it-IT" sz="1400" dirty="0"/>
              <a:t> weight </a:t>
            </a:r>
            <a:r>
              <a:rPr lang="it-IT" sz="1400" dirty="0" err="1"/>
              <a:t>loss</a:t>
            </a:r>
            <a:endParaRPr lang="it-IT" sz="1400" dirty="0"/>
          </a:p>
        </p:txBody>
      </p:sp>
      <p:pic>
        <p:nvPicPr>
          <p:cNvPr id="11" name="Immagine 10" descr="Immagine che contiene testo, Carattere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32991E10-47CD-3908-DCAE-20CABE7F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482930"/>
            <a:ext cx="5820529" cy="140253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23EE67-FD86-5477-5D91-92EDB2CF912E}"/>
              </a:ext>
            </a:extLst>
          </p:cNvPr>
          <p:cNvSpPr txBox="1"/>
          <p:nvPr/>
        </p:nvSpPr>
        <p:spPr>
          <a:xfrm>
            <a:off x="2034073" y="4646643"/>
            <a:ext cx="653143" cy="3732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2024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163648-8176-8771-DB31-47F15CF7FF60}"/>
              </a:ext>
            </a:extLst>
          </p:cNvPr>
          <p:cNvSpPr txBox="1"/>
          <p:nvPr/>
        </p:nvSpPr>
        <p:spPr>
          <a:xfrm>
            <a:off x="6371470" y="3953091"/>
            <a:ext cx="5706230" cy="24622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/>
              <a:t>To </a:t>
            </a:r>
            <a:r>
              <a:rPr lang="it-IT" sz="1400" dirty="0" err="1"/>
              <a:t>evaluate</a:t>
            </a:r>
            <a:r>
              <a:rPr lang="it-IT" sz="1400" dirty="0"/>
              <a:t>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intervention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more cost-</a:t>
            </a:r>
            <a:r>
              <a:rPr lang="it-IT" sz="1400" dirty="0" err="1"/>
              <a:t>effective</a:t>
            </a:r>
            <a:r>
              <a:rPr lang="it-IT" sz="1400" dirty="0"/>
              <a:t>—</a:t>
            </a:r>
            <a:r>
              <a:rPr lang="it-IT" sz="1400" b="1" dirty="0" err="1"/>
              <a:t>semaglutide</a:t>
            </a:r>
            <a:r>
              <a:rPr lang="it-IT" sz="1400" dirty="0"/>
              <a:t> (a GLP-1 receptor </a:t>
            </a:r>
            <a:r>
              <a:rPr lang="it-IT" sz="1400" dirty="0" err="1"/>
              <a:t>agonist</a:t>
            </a:r>
            <a:r>
              <a:rPr lang="it-IT" sz="1400" dirty="0"/>
              <a:t>) or </a:t>
            </a:r>
            <a:r>
              <a:rPr lang="it-IT" sz="1400" b="1" dirty="0"/>
              <a:t>ESG</a:t>
            </a:r>
          </a:p>
          <a:p>
            <a:endParaRPr lang="it-IT" sz="1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Conclusions</a:t>
            </a:r>
            <a:endParaRPr lang="it-IT" sz="14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1" i="0" u="none" strike="noStrike" dirty="0">
                <a:solidFill>
                  <a:srgbClr val="000000"/>
                </a:solidFill>
                <a:effectLst/>
              </a:rPr>
              <a:t>ESG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</a:rPr>
              <a:t> more cost-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effective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semaglutide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over a 5-year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period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ESG leads to: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Greater weight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loss</a:t>
            </a:r>
            <a:endParaRPr lang="it-IT" sz="1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Higher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QALYs</a:t>
            </a:r>
            <a:endParaRPr lang="it-IT" sz="1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Lower overall cost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Semaglutide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would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need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</a:rPr>
              <a:t> a ~70% price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</a:rPr>
              <a:t>reduction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 to be cost-competitive.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Results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are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robust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across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sensitivity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analyses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76851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1801</TotalTime>
  <Words>2066</Words>
  <Application>Microsoft Macintosh PowerPoint</Application>
  <PresentationFormat>Widescreen</PresentationFormat>
  <Paragraphs>195</Paragraphs>
  <Slides>17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-webkit-standard</vt:lpstr>
      <vt:lpstr>Arial</vt:lpstr>
      <vt:lpstr>Calibri</vt:lpstr>
      <vt:lpstr>Helvetica</vt:lpstr>
      <vt:lpstr>Wingdings</vt:lpstr>
      <vt:lpstr>RetrospectVTI</vt:lpstr>
      <vt:lpstr>OBESITA’ DI PRIMA CLASSE: QUALE TRATTAMENTO?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Vania Pavone</cp:lastModifiedBy>
  <cp:revision>32</cp:revision>
  <dcterms:created xsi:type="dcterms:W3CDTF">2022-02-27T17:36:31Z</dcterms:created>
  <dcterms:modified xsi:type="dcterms:W3CDTF">2025-06-11T21:37:53Z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